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Default Extension="gif" ContentType="image/gif"/>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37.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66"/>
  </p:notesMasterIdLst>
  <p:handoutMasterIdLst>
    <p:handoutMasterId r:id="rId67"/>
  </p:handoutMasterIdLst>
  <p:sldIdLst>
    <p:sldId id="280" r:id="rId2"/>
    <p:sldId id="341" r:id="rId3"/>
    <p:sldId id="362" r:id="rId4"/>
    <p:sldId id="392" r:id="rId5"/>
    <p:sldId id="429" r:id="rId6"/>
    <p:sldId id="430" r:id="rId7"/>
    <p:sldId id="436" r:id="rId8"/>
    <p:sldId id="432" r:id="rId9"/>
    <p:sldId id="433" r:id="rId10"/>
    <p:sldId id="431" r:id="rId11"/>
    <p:sldId id="434" r:id="rId12"/>
    <p:sldId id="435" r:id="rId13"/>
    <p:sldId id="417" r:id="rId14"/>
    <p:sldId id="416" r:id="rId15"/>
    <p:sldId id="428" r:id="rId16"/>
    <p:sldId id="393" r:id="rId17"/>
    <p:sldId id="394" r:id="rId18"/>
    <p:sldId id="395" r:id="rId19"/>
    <p:sldId id="396" r:id="rId20"/>
    <p:sldId id="397" r:id="rId21"/>
    <p:sldId id="398" r:id="rId22"/>
    <p:sldId id="399" r:id="rId23"/>
    <p:sldId id="406" r:id="rId24"/>
    <p:sldId id="415" r:id="rId25"/>
    <p:sldId id="391" r:id="rId26"/>
    <p:sldId id="402" r:id="rId27"/>
    <p:sldId id="440" r:id="rId28"/>
    <p:sldId id="441" r:id="rId29"/>
    <p:sldId id="442" r:id="rId30"/>
    <p:sldId id="443" r:id="rId31"/>
    <p:sldId id="437" r:id="rId32"/>
    <p:sldId id="438" r:id="rId33"/>
    <p:sldId id="401" r:id="rId34"/>
    <p:sldId id="380" r:id="rId35"/>
    <p:sldId id="384" r:id="rId36"/>
    <p:sldId id="444" r:id="rId37"/>
    <p:sldId id="385" r:id="rId38"/>
    <p:sldId id="381" r:id="rId39"/>
    <p:sldId id="386" r:id="rId40"/>
    <p:sldId id="382" r:id="rId41"/>
    <p:sldId id="383" r:id="rId42"/>
    <p:sldId id="400" r:id="rId43"/>
    <p:sldId id="389" r:id="rId44"/>
    <p:sldId id="446" r:id="rId45"/>
    <p:sldId id="347" r:id="rId46"/>
    <p:sldId id="350" r:id="rId47"/>
    <p:sldId id="353" r:id="rId48"/>
    <p:sldId id="445" r:id="rId49"/>
    <p:sldId id="455" r:id="rId50"/>
    <p:sldId id="366" r:id="rId51"/>
    <p:sldId id="451" r:id="rId52"/>
    <p:sldId id="453" r:id="rId53"/>
    <p:sldId id="365" r:id="rId54"/>
    <p:sldId id="369" r:id="rId55"/>
    <p:sldId id="459" r:id="rId56"/>
    <p:sldId id="372" r:id="rId57"/>
    <p:sldId id="373" r:id="rId58"/>
    <p:sldId id="374" r:id="rId59"/>
    <p:sldId id="456" r:id="rId60"/>
    <p:sldId id="457" r:id="rId61"/>
    <p:sldId id="458" r:id="rId62"/>
    <p:sldId id="454" r:id="rId63"/>
    <p:sldId id="460" r:id="rId64"/>
    <p:sldId id="378" r:id="rId65"/>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8F1F"/>
    <a:srgbClr val="0068B4"/>
    <a:srgbClr val="86846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68D230F3-CF80-4859-8CE7-A43EE81993B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88523" autoAdjust="0"/>
  </p:normalViewPr>
  <p:slideViewPr>
    <p:cSldViewPr showGuides="1">
      <p:cViewPr>
        <p:scale>
          <a:sx n="60" d="100"/>
          <a:sy n="60" d="100"/>
        </p:scale>
        <p:origin x="-2340" y="-948"/>
      </p:cViewPr>
      <p:guideLst>
        <p:guide orient="horz" pos="907"/>
        <p:guide pos="3742"/>
        <p:guide pos="2018"/>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AB5686-F9E9-4DDD-8A28-C83292566F33}" type="datetimeFigureOut">
              <a:rPr lang="de-DE" smtClean="0"/>
              <a:pPr/>
              <a:t>06.02.2018</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997108-D734-455C-882B-0802BFA68899}" type="slidenum">
              <a:rPr lang="de-DE" smtClean="0"/>
              <a:pPr/>
              <a:t>‹Nr.›</a:t>
            </a:fld>
            <a:endParaRPr lang="de-DE"/>
          </a:p>
        </p:txBody>
      </p:sp>
    </p:spTree>
    <p:extLst>
      <p:ext uri="{BB962C8B-B14F-4D97-AF65-F5344CB8AC3E}">
        <p14:creationId xmlns="" xmlns:p14="http://schemas.microsoft.com/office/powerpoint/2010/main" val="681643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8F08E0-311A-40C3-B295-F80AAF30ABFC}" type="datetimeFigureOut">
              <a:rPr lang="de-DE" smtClean="0"/>
              <a:pPr/>
              <a:t>06.02.2018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F37B36-256F-44A3-8EB0-0E1FC5470CC3}" type="slidenum">
              <a:rPr lang="de-DE" smtClean="0"/>
              <a:pPr/>
              <a:t>‹Nr.›</a:t>
            </a:fld>
            <a:endParaRPr lang="de-DE"/>
          </a:p>
        </p:txBody>
      </p:sp>
    </p:spTree>
    <p:extLst>
      <p:ext uri="{BB962C8B-B14F-4D97-AF65-F5344CB8AC3E}">
        <p14:creationId xmlns="" xmlns:p14="http://schemas.microsoft.com/office/powerpoint/2010/main" val="43350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eur-lex.europa.eu/legal-content/en/TXT/?uri=CELEX:32013R1308" TargetMode="External"/><Relationship Id="rId13" Type="http://schemas.openxmlformats.org/officeDocument/2006/relationships/hyperlink" Target="http://ec.europa.eu/agriculture/envir/water/index_en.htm" TargetMode="External"/><Relationship Id="rId3" Type="http://schemas.openxmlformats.org/officeDocument/2006/relationships/hyperlink" Target="http://eur-lex.europa.eu/legal-content/en/TXT/?uri=CELEX:32013R1307" TargetMode="External"/><Relationship Id="rId7" Type="http://schemas.openxmlformats.org/officeDocument/2006/relationships/hyperlink" Target="http://ec.europa.eu/agriculture/direct-support/cross-compliance/index_en.htm" TargetMode="External"/><Relationship Id="rId12" Type="http://schemas.openxmlformats.org/officeDocument/2006/relationships/hyperlink" Target="http://ec.europa.eu/agriculture/fruit-and-vegetables/producer-organisations/index_en.htm" TargetMode="External"/><Relationship Id="rId17" Type="http://schemas.openxmlformats.org/officeDocument/2006/relationships/hyperlink" Target="http://ec.europa.eu/agriculture/direct-support/cross-compliance/farm-advisory-system/index_en.htm" TargetMode="External"/><Relationship Id="rId2" Type="http://schemas.openxmlformats.org/officeDocument/2006/relationships/slide" Target="../slides/slide26.xml"/><Relationship Id="rId16" Type="http://schemas.openxmlformats.org/officeDocument/2006/relationships/hyperlink" Target="http://eur-lex.europa.eu/legal-content/en/TXT/?uri=CELEX:32013R1306" TargetMode="External"/><Relationship Id="rId1" Type="http://schemas.openxmlformats.org/officeDocument/2006/relationships/notesMaster" Target="../notesMasters/notesMaster1.xml"/><Relationship Id="rId6" Type="http://schemas.openxmlformats.org/officeDocument/2006/relationships/hyperlink" Target="https://ec.europa.eu/agriculture/cap-funding/young-farmers_en" TargetMode="External"/><Relationship Id="rId11" Type="http://schemas.openxmlformats.org/officeDocument/2006/relationships/hyperlink" Target="http://ec.europa.eu/eip/agriculture/" TargetMode="External"/><Relationship Id="rId5" Type="http://schemas.openxmlformats.org/officeDocument/2006/relationships/hyperlink" Target="http://ec.europa.eu/agriculture/direct-support/greening/index_en.htm" TargetMode="External"/><Relationship Id="rId15" Type="http://schemas.openxmlformats.org/officeDocument/2006/relationships/hyperlink" Target="https://ec.europa.eu/agriculture/rural-development-2014-2020/country-files_en" TargetMode="External"/><Relationship Id="rId10" Type="http://schemas.openxmlformats.org/officeDocument/2006/relationships/hyperlink" Target="http://ec.europa.eu/agriculture/rural-development-2014-2020/index_en.htm" TargetMode="External"/><Relationship Id="rId4" Type="http://schemas.openxmlformats.org/officeDocument/2006/relationships/hyperlink" Target="https://ec.europa.eu/agriculture/direct-support_en" TargetMode="External"/><Relationship Id="rId9" Type="http://schemas.openxmlformats.org/officeDocument/2006/relationships/hyperlink" Target="http://eur-lex.europa.eu/legal-content/en/TXT/?uri=CELEX:32013R1305" TargetMode="External"/><Relationship Id="rId14" Type="http://schemas.openxmlformats.org/officeDocument/2006/relationships/hyperlink" Target="https://ec.europa.eu/agriculture/rural-development-2014-2020_e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en.wikipedia.org/wiki/General_Agreement_on_Tariffs_and_Trade" TargetMode="External"/><Relationship Id="rId3" Type="http://schemas.openxmlformats.org/officeDocument/2006/relationships/hyperlink" Target="https://en.wikipedia.org/wiki/Ray_MacSharry" TargetMode="External"/><Relationship Id="rId7" Type="http://schemas.openxmlformats.org/officeDocument/2006/relationships/hyperlink" Target="https://en.wikipedia.org/wiki/Uruguay_Round"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Wikipedia:Citation_needed" TargetMode="External"/><Relationship Id="rId5" Type="http://schemas.openxmlformats.org/officeDocument/2006/relationships/hyperlink" Target="https://en.wikipedia.org/wiki/Afforestation" TargetMode="External"/><Relationship Id="rId4" Type="http://schemas.openxmlformats.org/officeDocument/2006/relationships/hyperlink" Target="https://en.wikipedia.org/wiki/Set-aside" TargetMode="External"/><Relationship Id="rId9" Type="http://schemas.openxmlformats.org/officeDocument/2006/relationships/hyperlink" Target="https://en.wikipedia.org/wiki/Common_Agricultural_Policy"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ec.europa.eu/agriculture/glossary/index_en.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Production value by country</a:t>
            </a:r>
          </a:p>
          <a:p>
            <a:r>
              <a:rPr lang="en-US" sz="1200" kern="1200" dirty="0" smtClean="0">
                <a:solidFill>
                  <a:schemeClr val="tx1"/>
                </a:solidFill>
                <a:latin typeface="+mn-lt"/>
                <a:ea typeface="+mn-ea"/>
                <a:cs typeface="+mn-cs"/>
              </a:rPr>
              <a:t>In terms of output value, France was by far the biggest agricultural producer in the EU in 2016 (17.5% of total EU output value), followed </a:t>
            </a:r>
            <a:r>
              <a:rPr lang="en-US" sz="1200" kern="1200" smtClean="0">
                <a:solidFill>
                  <a:schemeClr val="tx1"/>
                </a:solidFill>
                <a:latin typeface="+mn-lt"/>
                <a:ea typeface="+mn-ea"/>
                <a:cs typeface="+mn-cs"/>
              </a:rPr>
              <a:t>by Italy (</a:t>
            </a:r>
            <a:r>
              <a:rPr lang="en-US" sz="1200" kern="1200" dirty="0" smtClean="0">
                <a:solidFill>
                  <a:schemeClr val="tx1"/>
                </a:solidFill>
                <a:latin typeface="+mn-lt"/>
                <a:ea typeface="+mn-ea"/>
                <a:cs typeface="+mn-cs"/>
              </a:rPr>
              <a:t>13.2%), Germany (12.8%) and Spain (11.7%).</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11</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en-US" sz="1200" kern="1200" dirty="0" smtClean="0">
                <a:solidFill>
                  <a:schemeClr val="tx1"/>
                </a:solidFill>
                <a:latin typeface="+mn-lt"/>
                <a:ea typeface="+mn-ea"/>
                <a:cs typeface="+mn-cs"/>
              </a:rPr>
              <a:t>The EU is self-sufficient (i.e. production is higher than consumption) for most agricultural commodities with the exception of sheep meat, sugar and maize and to a lesser extent beef. While the self-sufficiency rate is extremely high for export oriented commodities like SMP and WMP, it remains in the range 100% -125% for most of the other commodities (wheat and barley 124%,  </a:t>
            </a:r>
            <a:r>
              <a:rPr lang="en-US" sz="1200" kern="1200" dirty="0" err="1" smtClean="0">
                <a:solidFill>
                  <a:schemeClr val="tx1"/>
                </a:solidFill>
                <a:latin typeface="+mn-lt"/>
                <a:ea typeface="+mn-ea"/>
                <a:cs typeface="+mn-cs"/>
              </a:rPr>
              <a:t>pigmeat</a:t>
            </a:r>
            <a:r>
              <a:rPr lang="en-US" sz="1200" kern="1200" dirty="0" smtClean="0">
                <a:solidFill>
                  <a:schemeClr val="tx1"/>
                </a:solidFill>
                <a:latin typeface="+mn-lt"/>
                <a:ea typeface="+mn-ea"/>
                <a:cs typeface="+mn-cs"/>
              </a:rPr>
              <a:t> 111%, poultry 104%, butter 108% and cheese 104%). However for almost all commodities for which the EU is self-sufficient one can observe an increase in the degree of self-sufficiency (with the exception of WMP, where anyhow production is the double of consumption). </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12</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32500" lnSpcReduction="20000"/>
          </a:bodyPr>
          <a:lstStyle/>
          <a:p>
            <a:r>
              <a:rPr lang="en-US" sz="1200" kern="1200" dirty="0" smtClean="0">
                <a:solidFill>
                  <a:schemeClr val="tx1"/>
                </a:solidFill>
                <a:latin typeface="+mn-lt"/>
                <a:ea typeface="+mn-ea"/>
                <a:cs typeface="+mn-cs"/>
              </a:rPr>
              <a:t>4. FARM STRUCTURE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terms of farm numbers , the smallest farms in economic terms (blue bar) are clearly dominant. They make up more than half of all farms in the EU. Very few farms are in the biggest economic size class (purple bar, hardly visible ). </a:t>
            </a:r>
          </a:p>
          <a:p>
            <a:r>
              <a:rPr lang="en-US" sz="1200" kern="1200" dirty="0" smtClean="0">
                <a:solidFill>
                  <a:schemeClr val="tx1"/>
                </a:solidFill>
                <a:latin typeface="+mn-lt"/>
                <a:ea typeface="+mn-ea"/>
                <a:cs typeface="+mn-cs"/>
              </a:rPr>
              <a:t>Most of the agricultural employment comes from farms in intermediate economic size classes (red and green bars).</a:t>
            </a:r>
          </a:p>
          <a:p>
            <a:r>
              <a:rPr lang="en-US" sz="1200" kern="1200" dirty="0" smtClean="0">
                <a:solidFill>
                  <a:schemeClr val="tx1"/>
                </a:solidFill>
                <a:latin typeface="+mn-lt"/>
                <a:ea typeface="+mn-ea"/>
                <a:cs typeface="+mn-cs"/>
              </a:rPr>
              <a:t>The largest share of land is managed by farms in the upper-</a:t>
            </a:r>
            <a:r>
              <a:rPr lang="en-US" sz="1200" kern="1200" dirty="0" err="1" smtClean="0">
                <a:solidFill>
                  <a:schemeClr val="tx1"/>
                </a:solidFill>
                <a:latin typeface="+mn-lt"/>
                <a:ea typeface="+mn-ea"/>
                <a:cs typeface="+mn-cs"/>
              </a:rPr>
              <a:t>mediumeconomic</a:t>
            </a:r>
            <a:r>
              <a:rPr lang="en-US" sz="1200" kern="1200" dirty="0" smtClean="0">
                <a:solidFill>
                  <a:schemeClr val="tx1"/>
                </a:solidFill>
                <a:latin typeface="+mn-lt"/>
                <a:ea typeface="+mn-ea"/>
                <a:cs typeface="+mn-cs"/>
              </a:rPr>
              <a:t> size class (green bar).</a:t>
            </a:r>
          </a:p>
          <a:p>
            <a:r>
              <a:rPr lang="en-US" sz="1200" kern="1200" dirty="0" smtClean="0">
                <a:solidFill>
                  <a:schemeClr val="tx1"/>
                </a:solidFill>
                <a:latin typeface="+mn-lt"/>
                <a:ea typeface="+mn-ea"/>
                <a:cs typeface="+mn-cs"/>
              </a:rPr>
              <a:t>These farms also hold most of the total livestock in the EU –but note the big share of livestock held by farms in the highest economic size class –an indication that many of the mare big livestock producers which generate a lot of output value without necessarily having much land.</a:t>
            </a:r>
          </a:p>
          <a:p>
            <a:r>
              <a:rPr lang="en-US" sz="1200" kern="1200" dirty="0" smtClean="0">
                <a:solidFill>
                  <a:schemeClr val="tx1"/>
                </a:solidFill>
                <a:latin typeface="+mn-lt"/>
                <a:ea typeface="+mn-ea"/>
                <a:cs typeface="+mn-cs"/>
              </a:rPr>
              <a:t>Finally, farms in the upper-medium economic </a:t>
            </a:r>
            <a:r>
              <a:rPr lang="en-US" sz="1200" kern="1200" dirty="0" err="1" smtClean="0">
                <a:solidFill>
                  <a:schemeClr val="tx1"/>
                </a:solidFill>
                <a:latin typeface="+mn-lt"/>
                <a:ea typeface="+mn-ea"/>
                <a:cs typeface="+mn-cs"/>
              </a:rPr>
              <a:t>sizeclass</a:t>
            </a:r>
            <a:r>
              <a:rPr lang="en-US" sz="1200" kern="1200" dirty="0" smtClean="0">
                <a:solidFill>
                  <a:schemeClr val="tx1"/>
                </a:solidFill>
                <a:latin typeface="+mn-lt"/>
                <a:ea typeface="+mn-ea"/>
                <a:cs typeface="+mn-cs"/>
              </a:rPr>
              <a:t> generate most of the total production value of EU agriculture.</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13</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Farm </a:t>
            </a:r>
            <a:r>
              <a:rPr lang="de-DE" dirty="0" err="1" smtClean="0"/>
              <a:t>structure</a:t>
            </a:r>
            <a:r>
              <a:rPr lang="de-DE" dirty="0" smtClean="0"/>
              <a:t>: </a:t>
            </a:r>
            <a:r>
              <a:rPr lang="de-DE" dirty="0" err="1" smtClean="0"/>
              <a:t>Farms</a:t>
            </a:r>
            <a:r>
              <a:rPr lang="de-DE" dirty="0" smtClean="0"/>
              <a:t> </a:t>
            </a:r>
            <a:r>
              <a:rPr lang="de-DE" dirty="0" err="1" smtClean="0"/>
              <a:t>with</a:t>
            </a:r>
            <a:r>
              <a:rPr lang="de-DE" dirty="0" smtClean="0"/>
              <a:t> </a:t>
            </a:r>
            <a:r>
              <a:rPr lang="de-DE" dirty="0" err="1" smtClean="0"/>
              <a:t>more</a:t>
            </a:r>
            <a:r>
              <a:rPr lang="de-DE" dirty="0" smtClean="0"/>
              <a:t> </a:t>
            </a:r>
            <a:r>
              <a:rPr lang="de-DE" dirty="0" err="1" smtClean="0"/>
              <a:t>than</a:t>
            </a:r>
            <a:r>
              <a:rPr lang="de-DE" dirty="0" smtClean="0"/>
              <a:t> 100ha UAA </a:t>
            </a:r>
            <a:r>
              <a:rPr lang="de-DE" dirty="0" err="1" smtClean="0"/>
              <a:t>can</a:t>
            </a:r>
            <a:r>
              <a:rPr lang="de-DE" dirty="0" smtClean="0"/>
              <a:t> cover a </a:t>
            </a:r>
            <a:r>
              <a:rPr lang="de-DE" dirty="0" err="1" smtClean="0"/>
              <a:t>very</a:t>
            </a:r>
            <a:r>
              <a:rPr lang="de-DE" dirty="0" smtClean="0"/>
              <a:t> large </a:t>
            </a:r>
            <a:r>
              <a:rPr lang="de-DE" dirty="0" err="1" smtClean="0"/>
              <a:t>part</a:t>
            </a:r>
            <a:r>
              <a:rPr lang="de-DE" dirty="0" smtClean="0"/>
              <a:t> </a:t>
            </a:r>
            <a:r>
              <a:rPr lang="de-DE" dirty="0" err="1" smtClean="0"/>
              <a:t>of</a:t>
            </a:r>
            <a:r>
              <a:rPr lang="de-DE" dirty="0" smtClean="0"/>
              <a:t> </a:t>
            </a:r>
            <a:r>
              <a:rPr lang="de-DE" dirty="0" err="1" smtClean="0"/>
              <a:t>the</a:t>
            </a:r>
            <a:r>
              <a:rPr lang="de-DE" dirty="0" smtClean="0"/>
              <a:t> UAA, </a:t>
            </a:r>
            <a:r>
              <a:rPr lang="de-DE" dirty="0" err="1" smtClean="0"/>
              <a:t>leaving</a:t>
            </a:r>
            <a:r>
              <a:rPr lang="de-DE" dirty="0" smtClean="0"/>
              <a:t> </a:t>
            </a:r>
            <a:r>
              <a:rPr lang="de-DE" dirty="0" err="1" smtClean="0"/>
              <a:t>only</a:t>
            </a:r>
            <a:r>
              <a:rPr lang="de-DE" dirty="0" smtClean="0"/>
              <a:t> </a:t>
            </a:r>
            <a:r>
              <a:rPr lang="de-DE" dirty="0" err="1" smtClean="0"/>
              <a:t>very</a:t>
            </a:r>
            <a:r>
              <a:rPr lang="de-DE" dirty="0" smtClean="0"/>
              <a:t> </a:t>
            </a:r>
            <a:r>
              <a:rPr lang="de-DE" dirty="0" err="1" smtClean="0"/>
              <a:t>little</a:t>
            </a:r>
            <a:r>
              <a:rPr lang="de-DE" dirty="0" smtClean="0"/>
              <a:t> </a:t>
            </a:r>
            <a:r>
              <a:rPr lang="de-DE" dirty="0" err="1" smtClean="0"/>
              <a:t>land</a:t>
            </a:r>
            <a:r>
              <a:rPr lang="de-DE" dirty="0" smtClean="0"/>
              <a:t> </a:t>
            </a:r>
            <a:r>
              <a:rPr lang="de-DE" dirty="0" err="1" smtClean="0"/>
              <a:t>for</a:t>
            </a:r>
            <a:r>
              <a:rPr lang="de-DE" dirty="0" smtClean="0"/>
              <a:t> </a:t>
            </a:r>
            <a:r>
              <a:rPr lang="de-DE" dirty="0" err="1" smtClean="0"/>
              <a:t>smaller</a:t>
            </a:r>
            <a:r>
              <a:rPr lang="de-DE" dirty="0" smtClean="0"/>
              <a:t> </a:t>
            </a:r>
            <a:r>
              <a:rPr lang="de-DE" dirty="0" err="1" smtClean="0"/>
              <a:t>holdings</a:t>
            </a:r>
            <a:r>
              <a:rPr lang="de-DE" dirty="0" smtClean="0"/>
              <a:t>, </a:t>
            </a:r>
            <a:r>
              <a:rPr lang="de-DE" dirty="0" err="1" smtClean="0"/>
              <a:t>this</a:t>
            </a:r>
            <a:r>
              <a:rPr lang="de-DE" dirty="0" smtClean="0"/>
              <a:t> </a:t>
            </a:r>
            <a:r>
              <a:rPr lang="de-DE" dirty="0" err="1" smtClean="0"/>
              <a:t>situation</a:t>
            </a:r>
            <a:r>
              <a:rPr lang="de-DE" baseline="0" dirty="0" smtClean="0"/>
              <a:t> </a:t>
            </a:r>
            <a:r>
              <a:rPr lang="de-DE" baseline="0" dirty="0" err="1" smtClean="0"/>
              <a:t>is</a:t>
            </a:r>
            <a:r>
              <a:rPr lang="de-DE" baseline="0" dirty="0" smtClean="0"/>
              <a:t> </a:t>
            </a:r>
            <a:r>
              <a:rPr lang="de-DE" baseline="0" dirty="0" err="1" smtClean="0"/>
              <a:t>specifically</a:t>
            </a:r>
            <a:r>
              <a:rPr lang="de-DE" baseline="0" dirty="0" smtClean="0"/>
              <a:t> </a:t>
            </a:r>
            <a:r>
              <a:rPr lang="de-DE" baseline="0" dirty="0" err="1" smtClean="0"/>
              <a:t>problematic</a:t>
            </a:r>
            <a:r>
              <a:rPr lang="de-DE" baseline="0" dirty="0" smtClean="0"/>
              <a:t> in… , </a:t>
            </a:r>
            <a:r>
              <a:rPr lang="de-DE" baseline="0" dirty="0" err="1" smtClean="0"/>
              <a:t>where</a:t>
            </a:r>
            <a:r>
              <a:rPr lang="de-DE" baseline="0" dirty="0" smtClean="0"/>
              <a:t> </a:t>
            </a:r>
            <a:r>
              <a:rPr lang="de-DE" baseline="0" dirty="0" err="1" smtClean="0"/>
              <a:t>very</a:t>
            </a:r>
            <a:r>
              <a:rPr lang="de-DE" baseline="0" dirty="0" smtClean="0"/>
              <a:t> </a:t>
            </a:r>
            <a:r>
              <a:rPr lang="de-DE" baseline="0" dirty="0" err="1" smtClean="0"/>
              <a:t>big</a:t>
            </a:r>
            <a:r>
              <a:rPr lang="de-DE" baseline="0" dirty="0" smtClean="0"/>
              <a:t> </a:t>
            </a:r>
            <a:r>
              <a:rPr lang="de-DE" baseline="0" dirty="0" err="1" smtClean="0"/>
              <a:t>farms</a:t>
            </a:r>
            <a:r>
              <a:rPr lang="de-DE" baseline="0" dirty="0" smtClean="0"/>
              <a:t> </a:t>
            </a:r>
            <a:r>
              <a:rPr lang="de-DE" baseline="0" dirty="0" err="1" smtClean="0"/>
              <a:t>operate</a:t>
            </a:r>
            <a:r>
              <a:rPr lang="de-DE" baseline="0" dirty="0" smtClean="0"/>
              <a:t> on </a:t>
            </a:r>
            <a:r>
              <a:rPr lang="de-DE" baseline="0" dirty="0" err="1" smtClean="0"/>
              <a:t>close</a:t>
            </a:r>
            <a:r>
              <a:rPr lang="de-DE" baseline="0" dirty="0" smtClean="0"/>
              <a:t> </a:t>
            </a:r>
            <a:r>
              <a:rPr lang="de-DE" baseline="0" dirty="0" err="1" smtClean="0"/>
              <a:t>to</a:t>
            </a:r>
            <a:r>
              <a:rPr lang="de-DE" baseline="0" dirty="0" smtClean="0"/>
              <a:t> all </a:t>
            </a:r>
            <a:r>
              <a:rPr lang="de-DE" baseline="0" dirty="0" err="1" smtClean="0"/>
              <a:t>the</a:t>
            </a:r>
            <a:r>
              <a:rPr lang="de-DE" baseline="0" dirty="0" smtClean="0"/>
              <a:t> </a:t>
            </a:r>
            <a:r>
              <a:rPr lang="de-DE" baseline="0" dirty="0" err="1" smtClean="0"/>
              <a:t>land</a:t>
            </a:r>
            <a:r>
              <a:rPr lang="de-DE" baseline="0" dirty="0" smtClean="0"/>
              <a:t>, </a:t>
            </a:r>
            <a:r>
              <a:rPr lang="de-DE" baseline="0" dirty="0" err="1" smtClean="0"/>
              <a:t>while</a:t>
            </a:r>
            <a:r>
              <a:rPr lang="de-DE" baseline="0" dirty="0" smtClean="0"/>
              <a:t> </a:t>
            </a:r>
            <a:r>
              <a:rPr lang="de-DE" baseline="0" dirty="0" err="1" smtClean="0"/>
              <a:t>many</a:t>
            </a:r>
            <a:r>
              <a:rPr lang="de-DE" baseline="0" dirty="0" smtClean="0"/>
              <a:t> </a:t>
            </a:r>
            <a:r>
              <a:rPr lang="de-DE" baseline="0" dirty="0" err="1" smtClean="0"/>
              <a:t>very</a:t>
            </a:r>
            <a:r>
              <a:rPr lang="de-DE" baseline="0" dirty="0" smtClean="0"/>
              <a:t> </a:t>
            </a:r>
            <a:r>
              <a:rPr lang="de-DE" baseline="0" dirty="0" err="1" smtClean="0"/>
              <a:t>small</a:t>
            </a:r>
            <a:r>
              <a:rPr lang="de-DE" baseline="0" dirty="0" smtClean="0"/>
              <a:t> </a:t>
            </a:r>
            <a:r>
              <a:rPr lang="de-DE" baseline="0" dirty="0" err="1" smtClean="0"/>
              <a:t>farms</a:t>
            </a:r>
            <a:r>
              <a:rPr lang="de-DE" baseline="0" dirty="0" smtClean="0"/>
              <a:t>, </a:t>
            </a:r>
            <a:r>
              <a:rPr lang="de-DE" baseline="0" dirty="0" err="1" smtClean="0"/>
              <a:t>share</a:t>
            </a:r>
            <a:r>
              <a:rPr lang="de-DE" baseline="0" dirty="0" smtClean="0"/>
              <a:t> </a:t>
            </a:r>
            <a:r>
              <a:rPr lang="de-DE" baseline="0" dirty="0" err="1" smtClean="0"/>
              <a:t>the</a:t>
            </a:r>
            <a:r>
              <a:rPr lang="de-DE" baseline="0" dirty="0" smtClean="0"/>
              <a:t> </a:t>
            </a:r>
            <a:r>
              <a:rPr lang="de-DE" baseline="0" dirty="0" err="1" smtClean="0"/>
              <a:t>rest</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14</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750" indent="-285750">
              <a:buFont typeface="Wingdings" panose="05000000000000000000" pitchFamily="2" charset="2"/>
              <a:buChar char="v"/>
            </a:pPr>
            <a:r>
              <a:rPr lang="en-GB" dirty="0" smtClean="0"/>
              <a:t>'Greening' the CAP is intended to slow down the decline in farmland biodiversity, its positive effects depend on implementation of specific measures by MS and farmers</a:t>
            </a:r>
          </a:p>
          <a:p>
            <a:pPr marL="285750" indent="-285750">
              <a:buFont typeface="Wingdings" panose="05000000000000000000" pitchFamily="2" charset="2"/>
              <a:buChar char="v"/>
            </a:pPr>
            <a:r>
              <a:rPr lang="en-GB" dirty="0" smtClean="0"/>
              <a:t>Long-term food security can be established by shifting towards more ecological and resource-efficient approaches</a:t>
            </a:r>
          </a:p>
          <a:p>
            <a:pPr marL="285750" indent="-285750">
              <a:buFont typeface="Wingdings" panose="05000000000000000000" pitchFamily="2" charset="2"/>
              <a:buChar char="v"/>
            </a:pPr>
            <a:r>
              <a:rPr lang="en-GB" dirty="0" smtClean="0"/>
              <a:t>Selecting an optimal yield target rather than maximal may outweigh any short-term productivity loss</a:t>
            </a:r>
          </a:p>
          <a:p>
            <a:pPr marL="285750" indent="-285750">
              <a:buFont typeface="Wingdings" panose="05000000000000000000" pitchFamily="2" charset="2"/>
              <a:buChar char="v"/>
            </a:pPr>
            <a:r>
              <a:rPr lang="en-GB" dirty="0" smtClean="0"/>
              <a:t>Preservation of plant varieties and rearing of endangered breeds is crucial for the purpose of supporting a biological basis for food security</a:t>
            </a:r>
          </a:p>
          <a:p>
            <a:pPr marL="285750" indent="-285750">
              <a:buFont typeface="Wingdings" panose="05000000000000000000" pitchFamily="2" charset="2"/>
              <a:buChar char="v"/>
            </a:pPr>
            <a:r>
              <a:rPr lang="en-GB" dirty="0" smtClean="0"/>
              <a:t>A transition towards more sustainable agro-ecosystems and increasing the resource efficiency of agriculture requires advanced agronomic skills</a:t>
            </a:r>
          </a:p>
          <a:p>
            <a:pPr marL="285750" indent="-285750">
              <a:buFont typeface="Wingdings" panose="05000000000000000000" pitchFamily="2" charset="2"/>
              <a:buChar char="v"/>
            </a:pPr>
            <a:r>
              <a:rPr lang="en-GB" dirty="0" smtClean="0"/>
              <a:t>Protecting High Nature Value farmland (HNV) is important because of provided ecosystem services and generated public goods and the socio-economic pressures they face to intensify or abandon production</a:t>
            </a:r>
          </a:p>
          <a:p>
            <a:pPr marL="285750" indent="-285750">
              <a:buFont typeface="Wingdings" panose="05000000000000000000" pitchFamily="2" charset="2"/>
              <a:buChar char="v"/>
            </a:pPr>
            <a:r>
              <a:rPr lang="en-GB" dirty="0" smtClean="0"/>
              <a:t>The increased competition for land (renewable energy, </a:t>
            </a:r>
            <a:r>
              <a:rPr lang="en-GB" dirty="0" err="1" smtClean="0"/>
              <a:t>biofuel</a:t>
            </a:r>
            <a:r>
              <a:rPr lang="en-GB" dirty="0" smtClean="0"/>
              <a:t> production etc.) is expected to influence European agriculture greatly</a:t>
            </a:r>
          </a:p>
          <a:p>
            <a:pPr>
              <a:buFontTx/>
              <a:buNone/>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16</a:t>
            </a:fld>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17</a:t>
            </a:fld>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716" indent="-285716"/>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18</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716" indent="-285716"/>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19</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716" indent="-285716"/>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20</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285716" indent="-285716"/>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21</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Data</a:t>
            </a:r>
            <a:r>
              <a:rPr lang="de-DE" baseline="0" dirty="0" smtClean="0"/>
              <a:t> </a:t>
            </a:r>
            <a:r>
              <a:rPr lang="de-DE" baseline="0" dirty="0" err="1" smtClean="0"/>
              <a:t>source</a:t>
            </a:r>
            <a:r>
              <a:rPr lang="de-DE" baseline="0" dirty="0" smtClean="0"/>
              <a:t>: </a:t>
            </a:r>
            <a:r>
              <a:rPr lang="de-DE" baseline="0" dirty="0" err="1" smtClean="0"/>
              <a:t>Eurostat</a:t>
            </a:r>
            <a:r>
              <a:rPr lang="de-DE" baseline="0" dirty="0" smtClean="0"/>
              <a:t>: </a:t>
            </a:r>
            <a:r>
              <a:rPr lang="de-DE" dirty="0" smtClean="0"/>
              <a:t>https://ec.europa.eu/agriculture/statistics/facts-and-figures_nl</a:t>
            </a:r>
          </a:p>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22</a:t>
            </a:fld>
            <a:endParaRPr lang="de-D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marL="171450" indent="-171450">
              <a:buFont typeface="Arial" panose="020B0604020202020204" pitchFamily="34" charset="0"/>
              <a:buChar char="•"/>
            </a:pPr>
            <a:r>
              <a:rPr lang="en-GB" dirty="0" smtClean="0"/>
              <a:t>The EU’s 2015 State of Nature Report tells</a:t>
            </a:r>
            <a:r>
              <a:rPr lang="en-GB" baseline="0" dirty="0" smtClean="0"/>
              <a:t> us that t</a:t>
            </a:r>
            <a:r>
              <a:rPr lang="en-GB" dirty="0" smtClean="0"/>
              <a:t>he number one reason for the decline of biodiversity in the EU is agriculture. </a:t>
            </a:r>
          </a:p>
          <a:p>
            <a:pPr marL="171450" indent="-171450">
              <a:buFont typeface="Arial" panose="020B0604020202020204" pitchFamily="34" charset="0"/>
              <a:buChar char="•"/>
            </a:pPr>
            <a:r>
              <a:rPr lang="en-GB" dirty="0" smtClean="0"/>
              <a:t>Put simply, it is either intensification or abandonment of sustainable farming systems that leads to a lack of food and habitat for many birds.</a:t>
            </a:r>
          </a:p>
          <a:p>
            <a:endParaRPr lang="es-ES" dirty="0"/>
          </a:p>
        </p:txBody>
      </p:sp>
      <p:sp>
        <p:nvSpPr>
          <p:cNvPr id="4" name="3 Marcador de número de diapositiva"/>
          <p:cNvSpPr>
            <a:spLocks noGrp="1"/>
          </p:cNvSpPr>
          <p:nvPr>
            <p:ph type="sldNum" sz="quarter" idx="10"/>
          </p:nvPr>
        </p:nvSpPr>
        <p:spPr/>
        <p:txBody>
          <a:bodyPr/>
          <a:lstStyle/>
          <a:p>
            <a:fld id="{C9F3E820-83AF-4D82-B218-921256179AEA}" type="slidenum">
              <a:rPr lang="en-GB" smtClean="0"/>
              <a:pPr/>
              <a:t>23</a:t>
            </a:fld>
            <a:endParaRPr lang="en-GB"/>
          </a:p>
        </p:txBody>
      </p:sp>
    </p:spTree>
    <p:extLst>
      <p:ext uri="{BB962C8B-B14F-4D97-AF65-F5344CB8AC3E}">
        <p14:creationId xmlns="" xmlns:p14="http://schemas.microsoft.com/office/powerpoint/2010/main" val="808456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lienbildplatzhalter 1"/>
          <p:cNvSpPr>
            <a:spLocks noGrp="1" noRot="1" noChangeAspect="1" noTextEdit="1"/>
          </p:cNvSpPr>
          <p:nvPr>
            <p:ph type="sldImg"/>
          </p:nvPr>
        </p:nvSpPr>
        <p:spPr bwMode="auto">
          <a:noFill/>
          <a:ln>
            <a:solidFill>
              <a:srgbClr val="000000"/>
            </a:solidFill>
            <a:miter lim="800000"/>
            <a:headEnd/>
            <a:tailEnd/>
          </a:ln>
        </p:spPr>
      </p:sp>
      <p:sp>
        <p:nvSpPr>
          <p:cNvPr id="14339" name="Notizenplatzhalter 2"/>
          <p:cNvSpPr>
            <a:spLocks noGrp="1"/>
          </p:cNvSpPr>
          <p:nvPr>
            <p:ph type="body" idx="1"/>
          </p:nvPr>
        </p:nvSpPr>
        <p:spPr bwMode="auto">
          <a:noFill/>
        </p:spPr>
        <p:txBody>
          <a:bodyPr wrap="square" numCol="1" anchor="t" anchorCtr="0" compatLnSpc="1">
            <a:prstTxWarp prst="textNoShape">
              <a:avLst/>
            </a:prstTxWarp>
          </a:bodyPr>
          <a:lstStyle/>
          <a:p>
            <a:r>
              <a:rPr lang="en-GB" altLang="en-US" dirty="0" smtClean="0"/>
              <a:t>The State of Nature Report tells us what governments have identified as biggest threats to biodiversity. </a:t>
            </a:r>
          </a:p>
          <a:p>
            <a:endParaRPr lang="en-GB" altLang="en-US" dirty="0" smtClean="0"/>
          </a:p>
          <a:p>
            <a:r>
              <a:rPr lang="en-GB" altLang="en-US" dirty="0" smtClean="0"/>
              <a:t>The number one reason for the decline of biodiversity in the EU is agriculture. Put simply, it is either intensification or abandonment of sustainable farming systems that leads to a lack of food and habitat for many birds.</a:t>
            </a:r>
          </a:p>
          <a:p>
            <a:endParaRPr lang="en-GB" altLang="en-US" dirty="0" smtClean="0"/>
          </a:p>
          <a:p>
            <a:r>
              <a:rPr lang="en-GB" altLang="en-US" dirty="0" smtClean="0"/>
              <a:t>The second biggest threat is related to habitat changes due to modifications of the water regime or to a decreased connectivity among habitats, followed by forestry.</a:t>
            </a:r>
          </a:p>
        </p:txBody>
      </p:sp>
      <p:sp>
        <p:nvSpPr>
          <p:cNvPr id="4" name="Foliennummernplatzhalter 3"/>
          <p:cNvSpPr>
            <a:spLocks noGrp="1"/>
          </p:cNvSpPr>
          <p:nvPr>
            <p:ph type="sldNum" sz="quarter" idx="5"/>
          </p:nvPr>
        </p:nvSpPr>
        <p:spPr/>
        <p:txBody>
          <a:bodyPr/>
          <a:lstStyle/>
          <a:p>
            <a:fld id="{05B4349F-A25B-4C81-B9AB-85FF7275C062}" type="slidenum">
              <a:rPr lang="de-DE"/>
              <a:pPr/>
              <a:t>24</a:t>
            </a:fld>
            <a:endParaRPr lang="de-D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b="1" dirty="0" smtClean="0"/>
              <a:t>direct payments linked to environmental-friendly practices </a:t>
            </a:r>
            <a:r>
              <a:rPr lang="en-US" dirty="0" smtClean="0"/>
              <a:t>(</a:t>
            </a:r>
            <a:r>
              <a:rPr lang="en-US" dirty="0" smtClean="0">
                <a:hlinkClick r:id="rId3"/>
              </a:rPr>
              <a:t>Regulation (EU) No 1307/2013</a:t>
            </a:r>
            <a:r>
              <a:rPr lang="en-US" dirty="0" smtClean="0"/>
              <a:t>) a set of common rules for D</a:t>
            </a:r>
            <a:r>
              <a:rPr lang="en-US" dirty="0" smtClean="0">
                <a:hlinkClick r:id="rId4"/>
              </a:rPr>
              <a:t>irect payments</a:t>
            </a:r>
            <a:r>
              <a:rPr lang="en-US" dirty="0" smtClean="0"/>
              <a:t> for active farmers including a mandatory "</a:t>
            </a:r>
            <a:r>
              <a:rPr lang="en-US" dirty="0" smtClean="0">
                <a:hlinkClick r:id="rId5"/>
              </a:rPr>
              <a:t>greening</a:t>
            </a:r>
            <a:r>
              <a:rPr lang="en-US" dirty="0" smtClean="0"/>
              <a:t>" component and a focus on </a:t>
            </a:r>
            <a:r>
              <a:rPr lang="en-US" dirty="0" smtClean="0">
                <a:hlinkClick r:id="rId6"/>
              </a:rPr>
              <a:t>young farmers</a:t>
            </a:r>
            <a:r>
              <a:rPr lang="en-US" dirty="0" smtClean="0"/>
              <a:t>; all payments are subject to </a:t>
            </a:r>
            <a:r>
              <a:rPr lang="en-US" dirty="0" smtClean="0">
                <a:hlinkClick r:id="rId7"/>
              </a:rPr>
              <a:t>cross-compliance</a:t>
            </a:r>
            <a:r>
              <a:rPr lang="en-US" dirty="0" smtClean="0"/>
              <a:t>. European Union (EU) countries can grant payments to farmers in areas with natural constraints on a voluntary basis or opt for a simplified scheme for small farms. More on </a:t>
            </a:r>
            <a:r>
              <a:rPr lang="en-US" dirty="0" smtClean="0">
                <a:hlinkClick r:id="rId4"/>
              </a:rPr>
              <a:t>direct support</a:t>
            </a:r>
            <a:endParaRPr lang="en-US" dirty="0" smtClean="0"/>
          </a:p>
          <a:p>
            <a:r>
              <a:rPr lang="en-US" b="1" dirty="0" smtClean="0"/>
              <a:t>market measures </a:t>
            </a:r>
            <a:r>
              <a:rPr lang="en-US" dirty="0" smtClean="0"/>
              <a:t>(</a:t>
            </a:r>
            <a:r>
              <a:rPr lang="en-US" dirty="0" smtClean="0">
                <a:hlinkClick r:id="rId8"/>
              </a:rPr>
              <a:t>Regulation (EU) No 1308/2013</a:t>
            </a:r>
            <a:r>
              <a:rPr lang="en-US" dirty="0" smtClean="0"/>
              <a:t>): basic elements for a common </a:t>
            </a:r>
            <a:r>
              <a:rPr lang="en-US" dirty="0" err="1" smtClean="0"/>
              <a:t>organisation</a:t>
            </a:r>
            <a:r>
              <a:rPr lang="en-US" dirty="0" smtClean="0"/>
              <a:t> of markets in agricultural products, such as private storage aid for certain products listed in the regulation, etc.</a:t>
            </a:r>
          </a:p>
          <a:p>
            <a:r>
              <a:rPr lang="en-US" b="1" dirty="0" smtClean="0"/>
              <a:t>rural development </a:t>
            </a:r>
            <a:r>
              <a:rPr lang="en-US" dirty="0" smtClean="0"/>
              <a:t>(</a:t>
            </a:r>
            <a:r>
              <a:rPr lang="en-US" dirty="0" smtClean="0">
                <a:hlinkClick r:id="rId9"/>
              </a:rPr>
              <a:t>Regulation (EU) No 1305/2013</a:t>
            </a:r>
            <a:r>
              <a:rPr lang="en-US" dirty="0" smtClean="0"/>
              <a:t>): fosters the </a:t>
            </a:r>
            <a:r>
              <a:rPr lang="en-US" dirty="0" smtClean="0">
                <a:hlinkClick r:id="rId10"/>
              </a:rPr>
              <a:t>development of rural areas</a:t>
            </a:r>
            <a:r>
              <a:rPr lang="en-US" dirty="0" smtClean="0"/>
              <a:t> in terms of competitiveness, sustainable management of natural resources and job creation. It outlines priorities such as the transfer of knowledge and </a:t>
            </a:r>
            <a:r>
              <a:rPr lang="en-US" dirty="0" smtClean="0">
                <a:hlinkClick r:id="rId11"/>
              </a:rPr>
              <a:t>innovation</a:t>
            </a:r>
            <a:r>
              <a:rPr lang="en-US" dirty="0" smtClean="0"/>
              <a:t>, the promotion of food chain </a:t>
            </a:r>
            <a:r>
              <a:rPr lang="en-US" dirty="0" err="1" smtClean="0"/>
              <a:t>organisations</a:t>
            </a:r>
            <a:r>
              <a:rPr lang="en-US" dirty="0" smtClean="0"/>
              <a:t> in sectors such as </a:t>
            </a:r>
            <a:r>
              <a:rPr lang="en-US" dirty="0" smtClean="0">
                <a:hlinkClick r:id="rId12"/>
              </a:rPr>
              <a:t>fruits and vegetables</a:t>
            </a:r>
            <a:r>
              <a:rPr lang="en-US" dirty="0" smtClean="0"/>
              <a:t>, energy or </a:t>
            </a:r>
            <a:r>
              <a:rPr lang="en-US" dirty="0" smtClean="0">
                <a:hlinkClick r:id="rId13"/>
              </a:rPr>
              <a:t>water</a:t>
            </a:r>
            <a:r>
              <a:rPr lang="en-US" dirty="0" smtClean="0"/>
              <a:t> efficiency in agriculture and food processing, etc. EU countries can align </a:t>
            </a:r>
            <a:r>
              <a:rPr lang="en-US" dirty="0" smtClean="0">
                <a:hlinkClick r:id="rId14"/>
              </a:rPr>
              <a:t>rural development </a:t>
            </a:r>
            <a:r>
              <a:rPr lang="en-US" dirty="0" err="1" smtClean="0">
                <a:hlinkClick r:id="rId14"/>
              </a:rPr>
              <a:t>programmes</a:t>
            </a:r>
            <a:r>
              <a:rPr lang="en-US" dirty="0" smtClean="0"/>
              <a:t> to best respond to </a:t>
            </a:r>
            <a:r>
              <a:rPr lang="en-US" dirty="0" smtClean="0">
                <a:hlinkClick r:id="rId15"/>
              </a:rPr>
              <a:t>country-specific needs</a:t>
            </a:r>
            <a:endParaRPr lang="en-US" dirty="0" smtClean="0"/>
          </a:p>
          <a:p>
            <a:r>
              <a:rPr lang="en-US" b="1" dirty="0" smtClean="0"/>
              <a:t>horizontal issues </a:t>
            </a:r>
            <a:r>
              <a:rPr lang="en-US" dirty="0" smtClean="0"/>
              <a:t>(</a:t>
            </a:r>
            <a:r>
              <a:rPr lang="en-US" dirty="0" smtClean="0">
                <a:hlinkClick r:id="rId16"/>
              </a:rPr>
              <a:t>Regulation (EU) No 1306/2013</a:t>
            </a:r>
            <a:r>
              <a:rPr lang="en-US" dirty="0" smtClean="0"/>
              <a:t>: lays down the rules for CAP expenditure, the </a:t>
            </a:r>
            <a:r>
              <a:rPr lang="en-US" dirty="0" smtClean="0">
                <a:hlinkClick r:id="rId17"/>
              </a:rPr>
              <a:t>farm advisory system</a:t>
            </a:r>
            <a:r>
              <a:rPr lang="en-US" dirty="0" smtClean="0"/>
              <a:t>, control systems set up by EU countries and the </a:t>
            </a:r>
            <a:r>
              <a:rPr lang="en-US" dirty="0" smtClean="0">
                <a:hlinkClick r:id="rId7"/>
              </a:rPr>
              <a:t>cross-compliance</a:t>
            </a:r>
            <a:r>
              <a:rPr lang="en-US" dirty="0" smtClean="0"/>
              <a:t> system</a:t>
            </a:r>
          </a:p>
        </p:txBody>
      </p:sp>
      <p:sp>
        <p:nvSpPr>
          <p:cNvPr id="4" name="Foliennummernplatzhalter 3"/>
          <p:cNvSpPr>
            <a:spLocks noGrp="1"/>
          </p:cNvSpPr>
          <p:nvPr>
            <p:ph type="sldNum" sz="quarter" idx="10"/>
          </p:nvPr>
        </p:nvSpPr>
        <p:spPr/>
        <p:txBody>
          <a:bodyPr/>
          <a:lstStyle/>
          <a:p>
            <a:fld id="{E7F37B36-256F-44A3-8EB0-0E1FC5470CC3}" type="slidenum">
              <a:rPr lang="de-DE" smtClean="0"/>
              <a:pPr/>
              <a:t>26</a:t>
            </a:fld>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US" dirty="0" smtClean="0"/>
              <a:t>Direct payments are granted to farmers in the form of a basic income support based on the number of hectares farmed. This so-called ‘basic </a:t>
            </a:r>
          </a:p>
          <a:p>
            <a:r>
              <a:rPr lang="en-US" dirty="0" smtClean="0"/>
              <a:t>payment’ is complemented by a series of other support schemes targeting specific objectives or types of farmers:</a:t>
            </a:r>
          </a:p>
          <a:p>
            <a:pPr>
              <a:buFont typeface="Arial" pitchFamily="34" charset="0"/>
              <a:buChar char="•"/>
            </a:pPr>
            <a:r>
              <a:rPr lang="en-US" dirty="0" smtClean="0"/>
              <a:t>a ‘green’ direct payment for agricultural practices beneficial for the </a:t>
            </a:r>
          </a:p>
          <a:p>
            <a:pPr>
              <a:buFont typeface="Arial" pitchFamily="34" charset="0"/>
              <a:buChar char="•"/>
            </a:pPr>
            <a:r>
              <a:rPr lang="en-US" dirty="0" smtClean="0"/>
              <a:t>climate and the environment, </a:t>
            </a:r>
          </a:p>
          <a:p>
            <a:pPr>
              <a:buFont typeface="Arial" pitchFamily="34" charset="0"/>
              <a:buChar char="•"/>
            </a:pPr>
            <a:r>
              <a:rPr lang="en-US" dirty="0" smtClean="0"/>
              <a:t>a payment to young farmers,</a:t>
            </a:r>
          </a:p>
          <a:p>
            <a:pPr>
              <a:buFont typeface="Arial" pitchFamily="34" charset="0"/>
              <a:buChar char="•"/>
            </a:pPr>
            <a:r>
              <a:rPr lang="en-US" dirty="0" smtClean="0"/>
              <a:t>(where applied) a redistributive payment to provide improved </a:t>
            </a:r>
          </a:p>
          <a:p>
            <a:pPr>
              <a:buFont typeface="Arial" pitchFamily="34" charset="0"/>
              <a:buChar char="•"/>
            </a:pPr>
            <a:r>
              <a:rPr lang="en-US" dirty="0" smtClean="0"/>
              <a:t>support to small and middle-size farms, </a:t>
            </a:r>
          </a:p>
          <a:p>
            <a:pPr>
              <a:buFont typeface="Arial" pitchFamily="34" charset="0"/>
              <a:buChar char="•"/>
            </a:pPr>
            <a:r>
              <a:rPr lang="en-US" dirty="0" smtClean="0"/>
              <a:t>(where applied) payments for areas with natural constraints, where </a:t>
            </a:r>
          </a:p>
          <a:p>
            <a:pPr>
              <a:buFont typeface="Arial" pitchFamily="34" charset="0"/>
              <a:buChar char="•"/>
            </a:pPr>
            <a:r>
              <a:rPr lang="en-US" dirty="0" smtClean="0"/>
              <a:t>farming conditions are particularly difficult, such as mountain </a:t>
            </a:r>
          </a:p>
          <a:p>
            <a:pPr>
              <a:buFont typeface="Arial" pitchFamily="34" charset="0"/>
              <a:buChar char="•"/>
            </a:pPr>
            <a:r>
              <a:rPr lang="en-US" dirty="0" smtClean="0"/>
              <a:t>areas,</a:t>
            </a:r>
          </a:p>
          <a:p>
            <a:pPr>
              <a:buFont typeface="Arial" pitchFamily="34" charset="0"/>
              <a:buChar char="•"/>
            </a:pPr>
            <a:r>
              <a:rPr lang="en-US" dirty="0" smtClean="0"/>
              <a:t>•</a:t>
            </a:r>
          </a:p>
          <a:p>
            <a:pPr>
              <a:buFont typeface="Arial" pitchFamily="34" charset="0"/>
              <a:buChar char="•"/>
            </a:pPr>
            <a:r>
              <a:rPr lang="en-US" dirty="0" smtClean="0"/>
              <a:t>(where applied) a small farmers scheme, a simplified scheme for </a:t>
            </a:r>
          </a:p>
          <a:p>
            <a:pPr>
              <a:buFont typeface="Arial" pitchFamily="34" charset="0"/>
              <a:buChar char="•"/>
            </a:pPr>
            <a:r>
              <a:rPr lang="en-US" dirty="0" smtClean="0"/>
              <a:t>small farmers replacing the other schemes, </a:t>
            </a:r>
          </a:p>
          <a:p>
            <a:pPr>
              <a:buFont typeface="Arial" pitchFamily="34" charset="0"/>
              <a:buChar char="•"/>
            </a:pPr>
            <a:r>
              <a:rPr lang="en-US" dirty="0" smtClean="0"/>
              <a:t>•</a:t>
            </a:r>
          </a:p>
          <a:p>
            <a:pPr>
              <a:buFont typeface="Arial" pitchFamily="34" charset="0"/>
              <a:buChar char="•"/>
            </a:pPr>
            <a:r>
              <a:rPr lang="en-US" dirty="0" smtClean="0"/>
              <a:t>and (where applied) voluntary </a:t>
            </a:r>
          </a:p>
          <a:p>
            <a:pPr>
              <a:buFont typeface="Arial" pitchFamily="34" charset="0"/>
              <a:buChar char="•"/>
            </a:pPr>
            <a:r>
              <a:rPr lang="en-US" dirty="0" smtClean="0"/>
              <a:t>S</a:t>
            </a:r>
          </a:p>
          <a:p>
            <a:pPr>
              <a:buFont typeface="Arial" pitchFamily="34" charset="0"/>
              <a:buChar char="•"/>
            </a:pPr>
            <a:r>
              <a:rPr lang="en-US" dirty="0" err="1" smtClean="0"/>
              <a:t>upport</a:t>
            </a:r>
            <a:r>
              <a:rPr lang="en-US" dirty="0" smtClean="0"/>
              <a:t> coupled to production to </a:t>
            </a:r>
          </a:p>
          <a:p>
            <a:pPr>
              <a:buFont typeface="Arial" pitchFamily="34" charset="0"/>
              <a:buChar char="•"/>
            </a:pPr>
            <a:r>
              <a:rPr lang="en-US" dirty="0" smtClean="0"/>
              <a:t>help certain sectors undergoing difficulties.</a:t>
            </a:r>
          </a:p>
          <a:p>
            <a:endParaRPr lang="en-US" dirty="0" smtClean="0"/>
          </a:p>
          <a:p>
            <a:r>
              <a:rPr lang="de-DE" dirty="0" smtClean="0"/>
              <a:t>https://ec.europa.eu/agriculture/sites/agriculture/files/direct-support/direct-payments/docs/direct-payments-schemes_en.pdf</a:t>
            </a:r>
          </a:p>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27</a:t>
            </a:fld>
            <a:endParaRPr lang="de-D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 average, the payment is €266 per hectare eligible for payment</a:t>
            </a:r>
          </a:p>
          <a:p>
            <a:endParaRPr lang="de-DE" dirty="0" smtClean="0"/>
          </a:p>
          <a:p>
            <a:r>
              <a:rPr lang="en-US" sz="1200" kern="1200" dirty="0" smtClean="0">
                <a:solidFill>
                  <a:schemeClr val="tx1"/>
                </a:solidFill>
                <a:latin typeface="+mn-lt"/>
                <a:ea typeface="+mn-ea"/>
                <a:cs typeface="+mn-cs"/>
              </a:rPr>
              <a:t>there were around 7 million farms benefitting from support in 2015, covering almost 156 million ha of land, </a:t>
            </a:r>
          </a:p>
          <a:p>
            <a:r>
              <a:rPr lang="en-US" sz="1200" kern="1200" dirty="0" smtClean="0">
                <a:solidFill>
                  <a:schemeClr val="tx1"/>
                </a:solidFill>
                <a:latin typeface="+mn-lt"/>
                <a:ea typeface="+mn-ea"/>
                <a:cs typeface="+mn-cs"/>
              </a:rPr>
              <a:t>or roughly 90% of the land actually farmed </a:t>
            </a:r>
          </a:p>
          <a:p>
            <a:endParaRPr lang="de-DE" dirty="0" smtClean="0"/>
          </a:p>
          <a:p>
            <a:r>
              <a:rPr lang="de-DE" dirty="0" smtClean="0"/>
              <a:t>http://capreform.eu/how-member-states-are-implementing-the-new-cap/</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28</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https://ec.europa.eu/agriculture/sites/agriculture/files/rural-development-2014-2020/country-files/common/rdp-list_en.pdf</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30</a:t>
            </a:fld>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Graph</a:t>
            </a:r>
            <a:r>
              <a:rPr lang="de-DE" baseline="0" dirty="0" smtClean="0"/>
              <a:t> 1: https://ec.europa.eu/agriculture/sites/agriculture/files/cap-post-2013/graphs/graph1_en.pdf</a:t>
            </a:r>
          </a:p>
          <a:p>
            <a:r>
              <a:rPr lang="de-DE" baseline="0" dirty="0" smtClean="0"/>
              <a:t>Graph 2: </a:t>
            </a:r>
            <a:r>
              <a:rPr lang="de-DE" dirty="0" smtClean="0"/>
              <a:t>https://ec.europa.eu/agriculture/sites/agriculture/files/cap-funding/pdf/cap-spending-09-2015_en.pdf</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32</a:t>
            </a:fld>
            <a:endParaRPr lang="de-D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Tx/>
              <a:buChar char="-"/>
            </a:pPr>
            <a:r>
              <a:rPr lang="en-US" dirty="0" smtClean="0"/>
              <a:t>Agriculture</a:t>
            </a:r>
            <a:r>
              <a:rPr lang="en-US" baseline="0" dirty="0" smtClean="0"/>
              <a:t> </a:t>
            </a:r>
            <a:r>
              <a:rPr lang="en-US" dirty="0" smtClean="0"/>
              <a:t>had been crippled and food supplies could not be guaranteed</a:t>
            </a: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smtClean="0"/>
              <a:t>Food rationing was still a fact in several countries even in the 1950-ies </a:t>
            </a: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smtClean="0"/>
              <a:t>They had tried to get a debate going which</a:t>
            </a:r>
            <a:r>
              <a:rPr lang="en-US" baseline="0" dirty="0" smtClean="0"/>
              <a:t> also included the UK, but the internal market clashed with the need to continue trading with the commonwealth and the talks fell in the water</a:t>
            </a:r>
          </a:p>
          <a:p>
            <a:pPr marL="0" marR="0" indent="0" algn="l" defTabSz="914400" rtl="0" eaLnBrk="1" fontAlgn="auto" latinLnBrk="0" hangingPunct="1">
              <a:lnSpc>
                <a:spcPct val="100000"/>
              </a:lnSpc>
              <a:spcBef>
                <a:spcPts val="0"/>
              </a:spcBef>
              <a:spcAft>
                <a:spcPts val="0"/>
              </a:spcAft>
              <a:buClrTx/>
              <a:buSzTx/>
              <a:buFontTx/>
              <a:buChar char="-"/>
              <a:tabLst/>
              <a:defRPr/>
            </a:pPr>
            <a:r>
              <a:rPr lang="en-US" dirty="0" smtClean="0"/>
              <a:t>France was a big farm country and would only open its borders to German industrial products,</a:t>
            </a:r>
            <a:r>
              <a:rPr lang="en-US" baseline="0" dirty="0" smtClean="0"/>
              <a:t> if Germany opened its borders for French food</a:t>
            </a:r>
            <a:endParaRPr lang="en-US" dirty="0" smtClean="0"/>
          </a:p>
          <a:p>
            <a:pPr>
              <a:buFontTx/>
              <a:buChar char="-"/>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34</a:t>
            </a:fld>
            <a:endParaRPr lang="de-D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GB" dirty="0" smtClean="0"/>
              <a:t>a. Free intra-community trade: no barriers to trade in agricultural products between the member states; </a:t>
            </a:r>
            <a:endParaRPr lang="de-DE" dirty="0" smtClean="0"/>
          </a:p>
          <a:p>
            <a:r>
              <a:rPr lang="en-GB" dirty="0" smtClean="0"/>
              <a:t>b. Community preference: suppliers f </a:t>
            </a:r>
            <a:r>
              <a:rPr lang="en-GB" dirty="0" err="1" smtClean="0"/>
              <a:t>rom</a:t>
            </a:r>
            <a:r>
              <a:rPr lang="en-GB" dirty="0" smtClean="0"/>
              <a:t> within the Community were to be given preference in the market over those from outside the Community;</a:t>
            </a:r>
            <a:endParaRPr lang="de-DE" dirty="0" smtClean="0"/>
          </a:p>
          <a:p>
            <a:r>
              <a:rPr lang="en-GB" dirty="0" smtClean="0"/>
              <a:t>c. common financing: funding for the CAP would be through a European budget for all revenues and expenditures generated by the policy</a:t>
            </a:r>
            <a:endParaRPr lang="de-DE" dirty="0" smtClean="0"/>
          </a:p>
          <a:p>
            <a:pPr>
              <a:buFontTx/>
              <a:buChar char="-"/>
            </a:pPr>
            <a:endParaRPr lang="en-GB" dirty="0" smtClean="0"/>
          </a:p>
          <a:p>
            <a:r>
              <a:rPr lang="en-US" dirty="0" smtClean="0"/>
              <a:t>The start of:</a:t>
            </a:r>
          </a:p>
          <a:p>
            <a:pPr>
              <a:buFont typeface="Arial" pitchFamily="34" charset="0"/>
              <a:buChar char="•"/>
            </a:pPr>
            <a:r>
              <a:rPr lang="en-US" dirty="0" smtClean="0"/>
              <a:t>common market </a:t>
            </a:r>
            <a:r>
              <a:rPr lang="en-US" dirty="0" err="1" smtClean="0"/>
              <a:t>organisations</a:t>
            </a:r>
            <a:r>
              <a:rPr lang="en-US" dirty="0" smtClean="0"/>
              <a:t> for 6 </a:t>
            </a:r>
            <a:r>
              <a:rPr lang="en-US" dirty="0" err="1" smtClean="0"/>
              <a:t>agri</a:t>
            </a:r>
            <a:r>
              <a:rPr lang="en-US" dirty="0" smtClean="0"/>
              <a:t/>
            </a:r>
            <a:br>
              <a:rPr lang="en-US" dirty="0" smtClean="0"/>
            </a:br>
            <a:r>
              <a:rPr lang="en-US" dirty="0" smtClean="0"/>
              <a:t> products (cereals, pig meat, eggs, poultry meat, </a:t>
            </a:r>
            <a:br>
              <a:rPr lang="en-US" dirty="0" smtClean="0"/>
            </a:br>
            <a:r>
              <a:rPr lang="en-US" dirty="0" smtClean="0"/>
              <a:t>fruit and vegetables and wine), </a:t>
            </a:r>
          </a:p>
          <a:p>
            <a:pPr>
              <a:buFont typeface="Arial" pitchFamily="34" charset="0"/>
              <a:buChar char="•"/>
            </a:pPr>
            <a:r>
              <a:rPr lang="en-US" dirty="0" smtClean="0"/>
              <a:t>competition rules were introduced,</a:t>
            </a:r>
          </a:p>
          <a:p>
            <a:pPr>
              <a:buFont typeface="Arial" pitchFamily="34" charset="0"/>
              <a:buChar char="•"/>
            </a:pPr>
            <a:r>
              <a:rPr lang="en-US" dirty="0" smtClean="0"/>
              <a:t/>
            </a:r>
            <a:br>
              <a:rPr lang="en-US" dirty="0" smtClean="0"/>
            </a:br>
            <a:r>
              <a:rPr lang="en-US" dirty="0" smtClean="0"/>
              <a:t>  a schedule to assist intra-community trade</a:t>
            </a:r>
            <a:br>
              <a:rPr lang="en-US" dirty="0" smtClean="0"/>
            </a:br>
            <a:r>
              <a:rPr lang="en-US" dirty="0" smtClean="0"/>
              <a:t> for dairy products, beef and veal was introduced, </a:t>
            </a:r>
          </a:p>
          <a:p>
            <a:pPr>
              <a:buFont typeface="Arial" pitchFamily="34" charset="0"/>
              <a:buChar char="•"/>
            </a:pPr>
            <a:r>
              <a:rPr lang="en-US" dirty="0" smtClean="0"/>
              <a:t/>
            </a:r>
            <a:br>
              <a:rPr lang="en-US" dirty="0" smtClean="0"/>
            </a:br>
            <a:r>
              <a:rPr lang="en-US" dirty="0" smtClean="0"/>
              <a:t>establishment of the European Agricultural </a:t>
            </a:r>
            <a:br>
              <a:rPr lang="en-US" dirty="0" smtClean="0"/>
            </a:br>
            <a:r>
              <a:rPr lang="en-US" dirty="0" smtClean="0"/>
              <a:t>Guidance and Guarantee Fund (EAGGF)</a:t>
            </a:r>
          </a:p>
          <a:p>
            <a:pPr>
              <a:buFontTx/>
              <a:buChar char="-"/>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35</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Tx/>
              <a:buChar char="-"/>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4</a:t>
            </a:fld>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Tx/>
              <a:buChar char="-"/>
            </a:pPr>
            <a:r>
              <a:rPr lang="en-US" dirty="0" err="1" smtClean="0"/>
              <a:t>Sicco</a:t>
            </a:r>
            <a:r>
              <a:rPr lang="en-US" dirty="0" smtClean="0"/>
              <a:t> </a:t>
            </a:r>
            <a:r>
              <a:rPr lang="en-US" dirty="0" err="1" smtClean="0"/>
              <a:t>Mansholt</a:t>
            </a:r>
            <a:r>
              <a:rPr lang="en-US" dirty="0" smtClean="0"/>
              <a:t>, a Dutch farmer and politician, was the main architect of Europe's farm policy</a:t>
            </a:r>
          </a:p>
          <a:p>
            <a:pPr>
              <a:buFontTx/>
              <a:buChar char="-"/>
            </a:pPr>
            <a:r>
              <a:rPr lang="en-US" dirty="0" smtClean="0"/>
              <a:t>first a big plan to </a:t>
            </a:r>
            <a:r>
              <a:rPr lang="en-US" dirty="0" err="1" smtClean="0"/>
              <a:t>modernise</a:t>
            </a:r>
            <a:r>
              <a:rPr lang="en-US" dirty="0" smtClean="0"/>
              <a:t> farming – big restructuring</a:t>
            </a:r>
          </a:p>
          <a:p>
            <a:pPr>
              <a:buFontTx/>
              <a:buChar char="-"/>
            </a:pPr>
            <a:r>
              <a:rPr lang="en-US" dirty="0" smtClean="0"/>
              <a:t>=&gt; 1968: Wake up call about</a:t>
            </a:r>
            <a:r>
              <a:rPr lang="en-US" baseline="0" dirty="0" smtClean="0"/>
              <a:t> surpluses and the need for restructuring in agriculture</a:t>
            </a:r>
          </a:p>
          <a:p>
            <a:pPr>
              <a:buFontTx/>
              <a:buChar char="-"/>
            </a:pPr>
            <a:r>
              <a:rPr lang="de-DE" dirty="0" smtClean="0"/>
              <a:t>1980 </a:t>
            </a:r>
            <a:r>
              <a:rPr lang="de-DE" dirty="0" err="1" smtClean="0"/>
              <a:t>Agricultural</a:t>
            </a:r>
            <a:r>
              <a:rPr lang="de-DE" dirty="0" smtClean="0"/>
              <a:t> Programme &gt;&gt; </a:t>
            </a:r>
            <a:r>
              <a:rPr lang="de-DE" dirty="0" err="1" smtClean="0"/>
              <a:t>first</a:t>
            </a:r>
            <a:r>
              <a:rPr lang="de-DE" dirty="0" smtClean="0"/>
              <a:t> time </a:t>
            </a:r>
            <a:r>
              <a:rPr lang="de-DE" dirty="0" err="1" smtClean="0"/>
              <a:t>idea</a:t>
            </a:r>
            <a:r>
              <a:rPr lang="de-DE" dirty="0" smtClean="0"/>
              <a:t> </a:t>
            </a:r>
            <a:r>
              <a:rPr lang="de-DE" dirty="0" err="1" smtClean="0"/>
              <a:t>to</a:t>
            </a:r>
            <a:r>
              <a:rPr lang="de-DE" dirty="0" smtClean="0"/>
              <a:t> </a:t>
            </a:r>
            <a:r>
              <a:rPr lang="de-DE" dirty="0" err="1" smtClean="0"/>
              <a:t>take</a:t>
            </a:r>
            <a:r>
              <a:rPr lang="de-DE" dirty="0" smtClean="0"/>
              <a:t> </a:t>
            </a:r>
            <a:r>
              <a:rPr lang="de-DE" dirty="0" err="1" smtClean="0"/>
              <a:t>land</a:t>
            </a:r>
            <a:r>
              <a:rPr lang="de-DE" dirty="0" smtClean="0"/>
              <a:t> out</a:t>
            </a:r>
            <a:r>
              <a:rPr lang="de-DE" baseline="0" dirty="0" smtClean="0"/>
              <a:t> </a:t>
            </a:r>
            <a:r>
              <a:rPr lang="de-DE" baseline="0" dirty="0" err="1" smtClean="0"/>
              <a:t>of</a:t>
            </a:r>
            <a:r>
              <a:rPr lang="de-DE" baseline="0" dirty="0" smtClean="0"/>
              <a:t> </a:t>
            </a:r>
            <a:r>
              <a:rPr lang="de-DE" baseline="0" dirty="0" err="1" smtClean="0"/>
              <a:t>production</a:t>
            </a:r>
            <a:r>
              <a:rPr lang="de-DE" baseline="0" dirty="0" smtClean="0"/>
              <a:t> </a:t>
            </a:r>
            <a:r>
              <a:rPr lang="de-DE" baseline="0" dirty="0" err="1" smtClean="0"/>
              <a:t>for</a:t>
            </a:r>
            <a:r>
              <a:rPr lang="de-DE" baseline="0" dirty="0" smtClean="0"/>
              <a:t> </a:t>
            </a:r>
            <a:r>
              <a:rPr lang="de-DE" baseline="0" dirty="0" err="1" smtClean="0"/>
              <a:t>economic</a:t>
            </a:r>
            <a:r>
              <a:rPr lang="de-DE" baseline="0" dirty="0" smtClean="0"/>
              <a:t> </a:t>
            </a:r>
            <a:r>
              <a:rPr lang="de-DE" baseline="0" dirty="0" err="1" smtClean="0"/>
              <a:t>reasons</a:t>
            </a:r>
            <a:r>
              <a:rPr lang="de-DE" baseline="0" dirty="0" smtClean="0"/>
              <a:t>, </a:t>
            </a:r>
            <a:r>
              <a:rPr lang="de-DE" baseline="0" dirty="0" err="1" smtClean="0"/>
              <a:t>over</a:t>
            </a:r>
            <a:r>
              <a:rPr lang="de-DE" baseline="0" dirty="0" smtClean="0"/>
              <a:t> </a:t>
            </a:r>
            <a:r>
              <a:rPr lang="de-DE" baseline="0" dirty="0" err="1" smtClean="0"/>
              <a:t>production</a:t>
            </a:r>
            <a:r>
              <a:rPr lang="de-DE" baseline="0" dirty="0" smtClean="0"/>
              <a:t>, </a:t>
            </a:r>
            <a:r>
              <a:rPr lang="de-DE" baseline="0" dirty="0" err="1" smtClean="0"/>
              <a:t>farmers</a:t>
            </a:r>
            <a:r>
              <a:rPr lang="de-DE" baseline="0" dirty="0" smtClean="0"/>
              <a:t>‘ </a:t>
            </a:r>
            <a:r>
              <a:rPr lang="de-DE" baseline="0" dirty="0" err="1" smtClean="0"/>
              <a:t>income</a:t>
            </a:r>
            <a:r>
              <a:rPr lang="de-DE" baseline="0" dirty="0" smtClean="0"/>
              <a:t> </a:t>
            </a:r>
            <a:r>
              <a:rPr lang="de-DE" baseline="0" dirty="0" err="1" smtClean="0"/>
              <a:t>had</a:t>
            </a:r>
            <a:r>
              <a:rPr lang="de-DE" baseline="0" dirty="0" smtClean="0"/>
              <a:t> not </a:t>
            </a:r>
            <a:r>
              <a:rPr lang="de-DE" baseline="0" dirty="0" err="1" smtClean="0"/>
              <a:t>gone</a:t>
            </a:r>
            <a:r>
              <a:rPr lang="de-DE" baseline="0" dirty="0" smtClean="0"/>
              <a:t> </a:t>
            </a:r>
            <a:r>
              <a:rPr lang="de-DE" baseline="0" dirty="0" err="1" smtClean="0"/>
              <a:t>up</a:t>
            </a:r>
            <a:r>
              <a:rPr lang="de-DE" baseline="0" dirty="0" smtClean="0"/>
              <a:t> </a:t>
            </a:r>
            <a:r>
              <a:rPr lang="de-DE" baseline="0" dirty="0" err="1" smtClean="0"/>
              <a:t>enough</a:t>
            </a:r>
            <a:r>
              <a:rPr lang="de-DE" baseline="0" dirty="0" smtClean="0"/>
              <a:t>, </a:t>
            </a:r>
            <a:r>
              <a:rPr lang="de-DE" baseline="0" dirty="0" err="1" smtClean="0"/>
              <a:t>encourage</a:t>
            </a:r>
            <a:r>
              <a:rPr lang="de-DE" baseline="0" dirty="0" smtClean="0"/>
              <a:t> 5 </a:t>
            </a:r>
            <a:r>
              <a:rPr lang="de-DE" baseline="0" dirty="0" err="1" smtClean="0"/>
              <a:t>million</a:t>
            </a:r>
            <a:r>
              <a:rPr lang="de-DE" baseline="0" dirty="0" smtClean="0"/>
              <a:t> </a:t>
            </a:r>
            <a:r>
              <a:rPr lang="de-DE" baseline="0" dirty="0" err="1" smtClean="0"/>
              <a:t>farmers</a:t>
            </a:r>
            <a:r>
              <a:rPr lang="de-DE" baseline="0" dirty="0" smtClean="0"/>
              <a:t> </a:t>
            </a:r>
            <a:r>
              <a:rPr lang="de-DE" baseline="0" dirty="0" err="1" smtClean="0"/>
              <a:t>to</a:t>
            </a:r>
            <a:r>
              <a:rPr lang="de-DE" baseline="0" dirty="0" smtClean="0"/>
              <a:t> </a:t>
            </a:r>
            <a:r>
              <a:rPr lang="de-DE" baseline="0" dirty="0" err="1" smtClean="0"/>
              <a:t>stop</a:t>
            </a:r>
            <a:r>
              <a:rPr lang="de-DE" baseline="0" dirty="0" smtClean="0"/>
              <a:t> </a:t>
            </a:r>
            <a:r>
              <a:rPr lang="de-DE" baseline="0" dirty="0" err="1" smtClean="0"/>
              <a:t>farming</a:t>
            </a:r>
            <a:r>
              <a:rPr lang="de-DE" baseline="0" dirty="0" smtClean="0"/>
              <a:t> (still </a:t>
            </a:r>
            <a:r>
              <a:rPr lang="de-DE" baseline="0" dirty="0" err="1" smtClean="0"/>
              <a:t>with</a:t>
            </a:r>
            <a:r>
              <a:rPr lang="de-DE" baseline="0" dirty="0" smtClean="0"/>
              <a:t> 6M)</a:t>
            </a:r>
            <a:endParaRPr lang="en-US" baseline="0" dirty="0" smtClean="0"/>
          </a:p>
          <a:p>
            <a:pPr>
              <a:buFontTx/>
              <a:buChar char="-"/>
            </a:pPr>
            <a:r>
              <a:rPr lang="en-US" baseline="0" dirty="0" smtClean="0"/>
              <a:t>and environmental problems </a:t>
            </a:r>
            <a:endParaRPr lang="en-US" dirty="0" smtClean="0"/>
          </a:p>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36</a:t>
            </a:fld>
            <a:endParaRPr lang="de-D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-move towards self sufficiency</a:t>
            </a:r>
          </a:p>
          <a:p>
            <a:r>
              <a:rPr lang="en-US" dirty="0" smtClean="0"/>
              <a:t>-permanent surpluses </a:t>
            </a:r>
          </a:p>
          <a:p>
            <a:r>
              <a:rPr lang="en-US" dirty="0" smtClean="0"/>
              <a:t>	-exported, with the help of subsidies, </a:t>
            </a:r>
          </a:p>
          <a:p>
            <a:r>
              <a:rPr lang="en-US" dirty="0" smtClean="0"/>
              <a:t>	-stored</a:t>
            </a:r>
          </a:p>
          <a:p>
            <a:r>
              <a:rPr lang="en-US" dirty="0" smtClean="0"/>
              <a:t>	-disposed within the EU. </a:t>
            </a:r>
          </a:p>
          <a:p>
            <a:r>
              <a:rPr lang="en-US" dirty="0" smtClean="0"/>
              <a:t>-high budgetary cost, </a:t>
            </a:r>
          </a:p>
          <a:p>
            <a:r>
              <a:rPr lang="en-US" dirty="0" smtClean="0"/>
              <a:t>-distorted some world markets, </a:t>
            </a:r>
          </a:p>
          <a:p>
            <a:r>
              <a:rPr lang="en-US" dirty="0" smtClean="0"/>
              <a:t>did not always serve the best interests of farmers and became unpopular with consumers and taxpayers.</a:t>
            </a:r>
            <a:br>
              <a:rPr lang="en-US" dirty="0" smtClean="0"/>
            </a:br>
            <a:r>
              <a:rPr lang="en-US" dirty="0" smtClean="0"/>
              <a:t/>
            </a:r>
            <a:br>
              <a:rPr lang="en-US" dirty="0" smtClean="0"/>
            </a:br>
            <a:r>
              <a:rPr lang="en-US" dirty="0" smtClean="0"/>
              <a:t>In 1984 the EU introduced milk quotas, extending the production quota system already applied to sugar.</a:t>
            </a:r>
            <a:br>
              <a:rPr lang="en-US" dirty="0" smtClean="0"/>
            </a:br>
            <a:r>
              <a:rPr lang="en-US" dirty="0" smtClean="0"/>
              <a:t/>
            </a:r>
            <a:br>
              <a:rPr lang="en-US" dirty="0" smtClean="0"/>
            </a:br>
            <a:r>
              <a:rPr lang="en-US" dirty="0" smtClean="0"/>
              <a:t>In 1988, a maximum ceiling for the CAP budget was introduced. A limit on the quantities guaranteed to receive support payments was also set.</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37</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In 1992, the </a:t>
            </a:r>
            <a:r>
              <a:rPr lang="en-US" dirty="0" err="1" smtClean="0"/>
              <a:t>MacSharry</a:t>
            </a:r>
            <a:r>
              <a:rPr lang="en-US" dirty="0" smtClean="0"/>
              <a:t> reforms (named after the European Commissioner for Agriculture, </a:t>
            </a:r>
            <a:r>
              <a:rPr lang="en-US" dirty="0" smtClean="0">
                <a:hlinkClick r:id="rId3" tooltip="Ray MacSharry"/>
              </a:rPr>
              <a:t>Ray </a:t>
            </a:r>
            <a:r>
              <a:rPr lang="en-US" dirty="0" err="1" smtClean="0">
                <a:hlinkClick r:id="rId3" tooltip="Ray MacSharry"/>
              </a:rPr>
              <a:t>MacSharry</a:t>
            </a:r>
            <a:r>
              <a:rPr lang="en-US" dirty="0" smtClean="0"/>
              <a:t>) were created to limit rising production, while at the same time adjusting to the trend toward a more free agricultural market. The reforms reduced levels of support by 29% for cereals and 16% for beef. They also created '</a:t>
            </a:r>
            <a:r>
              <a:rPr lang="en-US" dirty="0" smtClean="0">
                <a:hlinkClick r:id="rId4" tooltip="Set-aside"/>
              </a:rPr>
              <a:t>set-aside</a:t>
            </a:r>
            <a:r>
              <a:rPr lang="en-US" dirty="0" smtClean="0"/>
              <a:t>' payments to withdraw land from production, payments to limit stocking levels, and introduced measures to encourage retirement and </a:t>
            </a:r>
            <a:r>
              <a:rPr lang="en-US" dirty="0" err="1" smtClean="0">
                <a:hlinkClick r:id="rId5" tooltip="Afforestation"/>
              </a:rPr>
              <a:t>afforestation</a:t>
            </a:r>
            <a:r>
              <a:rPr lang="en-US" dirty="0" smtClean="0"/>
              <a:t>.</a:t>
            </a:r>
          </a:p>
          <a:p>
            <a:r>
              <a:rPr lang="en-US" dirty="0" smtClean="0"/>
              <a:t>Since the </a:t>
            </a:r>
            <a:r>
              <a:rPr lang="en-US" dirty="0" err="1" smtClean="0"/>
              <a:t>MacSharry</a:t>
            </a:r>
            <a:r>
              <a:rPr lang="en-US" dirty="0" smtClean="0"/>
              <a:t> reforms, cereal prices have been closer to the equilibrium level, there is greater transparency in costs of agricultural support and the 'decoupling' of income support from production support has begun. However, the administrative complexity involved invites fraud, and the associated problems of the CAP are far from being corrected.</a:t>
            </a:r>
            <a:r>
              <a:rPr lang="en-US" baseline="30000" dirty="0" smtClean="0"/>
              <a:t>[</a:t>
            </a:r>
            <a:r>
              <a:rPr lang="en-US" i="1" baseline="30000" dirty="0" smtClean="0">
                <a:hlinkClick r:id="rId6" tooltip="Wikipedia:Citation needed"/>
              </a:rPr>
              <a:t>citation needed</a:t>
            </a:r>
            <a:r>
              <a:rPr lang="en-US" baseline="30000" dirty="0" smtClean="0"/>
              <a:t>]</a:t>
            </a:r>
            <a:endParaRPr lang="en-US" dirty="0" smtClean="0"/>
          </a:p>
          <a:p>
            <a:r>
              <a:rPr lang="en-US" dirty="0" smtClean="0"/>
              <a:t>One of the factors behind the 1992 reforms was the need to reach agreement with the EU's external trade partners at the </a:t>
            </a:r>
            <a:r>
              <a:rPr lang="en-US" dirty="0" smtClean="0">
                <a:hlinkClick r:id="rId7" tooltip="Uruguay Round"/>
              </a:rPr>
              <a:t>Uruguay Round</a:t>
            </a:r>
            <a:r>
              <a:rPr lang="en-US" dirty="0" smtClean="0"/>
              <a:t> of the </a:t>
            </a:r>
            <a:r>
              <a:rPr lang="en-US" dirty="0" smtClean="0">
                <a:hlinkClick r:id="rId8" tooltip="General Agreement on Tariffs and Trade"/>
              </a:rPr>
              <a:t>General Agreement on Tariffs and Trade</a:t>
            </a:r>
            <a:r>
              <a:rPr lang="en-US" dirty="0" smtClean="0"/>
              <a:t> (GATT) talks with regards to agricultural subsidies.</a:t>
            </a:r>
            <a:r>
              <a:rPr lang="en-US" baseline="30000" dirty="0" smtClean="0">
                <a:hlinkClick r:id="rId9"/>
              </a:rPr>
              <a:t>[9]</a:t>
            </a:r>
            <a:endParaRPr lang="en-US" dirty="0" smtClean="0"/>
          </a:p>
          <a:p>
            <a:pPr>
              <a:buFontTx/>
              <a:buChar char="-"/>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38</a:t>
            </a:fld>
            <a:endParaRPr lang="de-D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dirty="0" smtClean="0"/>
              <a:t>the Commission's </a:t>
            </a:r>
            <a:r>
              <a:rPr lang="en-US" b="1" dirty="0" smtClean="0"/>
              <a:t>Agenda 2000</a:t>
            </a:r>
            <a:r>
              <a:rPr lang="en-US" dirty="0" smtClean="0"/>
              <a:t>, adopted in 1999, established economic, social, and environmental goals within the objectives of the CAP,</a:t>
            </a:r>
          </a:p>
          <a:p>
            <a:endParaRPr lang="en-US" dirty="0" smtClean="0"/>
          </a:p>
          <a:p>
            <a:endParaRPr lang="en-US" dirty="0" smtClean="0"/>
          </a:p>
          <a:p>
            <a:r>
              <a:rPr lang="en-US" dirty="0" smtClean="0"/>
              <a:t>The Agenda 2000 reforms made a small further reduction in market distortions and introduced an environmental focus. </a:t>
            </a:r>
          </a:p>
          <a:p>
            <a:r>
              <a:rPr lang="en-US" dirty="0" smtClean="0"/>
              <a:t>They  encouraged single EU countries to adopt  a  comprehensive rural development policy, which built on earlier reforms, and further reductions in intervention prices, which were compensated for by direct payments</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39</a:t>
            </a:fld>
            <a:endParaRPr lang="de-D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sz="1200" dirty="0" smtClean="0"/>
              <a:t>-consolidated shift to income support by the introduction of a </a:t>
            </a:r>
            <a:r>
              <a:rPr lang="en-US" sz="1200" dirty="0" smtClean="0">
                <a:hlinkClick r:id="rId3"/>
              </a:rPr>
              <a:t>single payment scheme</a:t>
            </a:r>
            <a:r>
              <a:rPr lang="en-US" sz="1200" dirty="0" smtClean="0"/>
              <a:t> not linked to production of any particular product ('decoupled') and introduced the 'cross compliance' concept, linking payments to respect of food safety, environmental protection and animal health and welfare standards</a:t>
            </a:r>
          </a:p>
          <a:p>
            <a:endParaRPr lang="en-GB" baseline="0" dirty="0" smtClean="0">
              <a:latin typeface="+mn-lt"/>
            </a:endParaRPr>
          </a:p>
          <a:p>
            <a:pPr>
              <a:buFontTx/>
              <a:buChar char="-"/>
            </a:pPr>
            <a:r>
              <a:rPr lang="en-GB" dirty="0" smtClean="0"/>
              <a:t>The</a:t>
            </a:r>
            <a:r>
              <a:rPr lang="en-GB" baseline="0" dirty="0" smtClean="0"/>
              <a:t> perfect storm </a:t>
            </a: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40</a:t>
            </a:fld>
            <a:endParaRPr lang="de-D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a:buFontTx/>
              <a:buChar char="-"/>
            </a:pPr>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41</a:t>
            </a:fld>
            <a:endParaRPr lang="de-D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Target 3 - A) Agriculture: By 2020, maximise areas under agriculture across grasslands, arable land and permanent crops that are covered by biodiversity-related measures under the CAP so as to ensure the conservation of biodiversity and to bring about a measurable improvement(*) in the conservation status of species and habitats that depend on or are affected by agriculture and in the provision of ecosystem services as compared to the EU2010 Baseline, thus contributing to enhance sustainable management.</a:t>
            </a:r>
          </a:p>
          <a:p>
            <a:endParaRPr lang="en-GB" dirty="0"/>
          </a:p>
          <a:p>
            <a:pPr fontAlgn="base"/>
            <a:r>
              <a:rPr lang="en-GB" dirty="0"/>
              <a:t>Action 8: Enhance direct payments for environmental public goods in the EU Common Agricultural Policy</a:t>
            </a:r>
          </a:p>
          <a:p>
            <a:pPr fontAlgn="base"/>
            <a:r>
              <a:rPr lang="en-GB" dirty="0"/>
              <a:t>8a) The Commission will propose that CAP direct payments will reward the delivery of environmental public goods that go beyond cross-compliance (e.g. permanent pasture, green cover, crop rotation, ecological set-aside, Natura 2000).</a:t>
            </a:r>
          </a:p>
          <a:p>
            <a:pPr fontAlgn="base"/>
            <a:r>
              <a:rPr lang="en-GB" dirty="0"/>
              <a:t>8b) The Commission will propose to improve and simplify the GAEC (Good Agricultural and Environmental Conditions) cross-compliance standards and consider including the Water Framework Directive within the scope of cross-compliance once the Directive has been implemented and the operational obligations for farmers have been identified in order to improve the state of aquatic ecosystems in rural areas.</a:t>
            </a:r>
          </a:p>
          <a:p>
            <a:pPr fontAlgn="base"/>
            <a:endParaRPr lang="en-GB" dirty="0"/>
          </a:p>
          <a:p>
            <a:pPr fontAlgn="base"/>
            <a:r>
              <a:rPr lang="en-GB" dirty="0"/>
              <a:t>Action 9: Better target Rural Development to biodiversity conservation</a:t>
            </a:r>
          </a:p>
          <a:p>
            <a:pPr fontAlgn="base"/>
            <a:r>
              <a:rPr lang="en-GB" dirty="0"/>
              <a:t>9a) The Commission and Member States will integrate quantified biodiversity targets into Rural Development strategies and programmes, tailoring action to regional and local needs.</a:t>
            </a:r>
          </a:p>
          <a:p>
            <a:pPr fontAlgn="base"/>
            <a:r>
              <a:rPr lang="en-GB" dirty="0"/>
              <a:t>9b) The Commission and Member States will establish mechanisms to facilitate collaboration among farmers and foresters to achieve continuity of landscape features, protection of genetic resources and other cooperation mechanisms to protect biodiversity.</a:t>
            </a:r>
          </a:p>
        </p:txBody>
      </p:sp>
      <p:sp>
        <p:nvSpPr>
          <p:cNvPr id="4" name="Slide Number Placeholder 3"/>
          <p:cNvSpPr>
            <a:spLocks noGrp="1"/>
          </p:cNvSpPr>
          <p:nvPr>
            <p:ph type="sldNum" sz="quarter" idx="10"/>
          </p:nvPr>
        </p:nvSpPr>
        <p:spPr/>
        <p:txBody>
          <a:bodyPr/>
          <a:lstStyle/>
          <a:p>
            <a:fld id="{CF95BCE0-D8BE-42C3-97A8-B22457F60591}" type="slidenum">
              <a:rPr lang="en-GB" smtClean="0"/>
              <a:pPr/>
              <a:t>43</a:t>
            </a:fld>
            <a:endParaRPr lang="en-GB"/>
          </a:p>
        </p:txBody>
      </p:sp>
    </p:spTree>
    <p:extLst>
      <p:ext uri="{BB962C8B-B14F-4D97-AF65-F5344CB8AC3E}">
        <p14:creationId xmlns:p14="http://schemas.microsoft.com/office/powerpoint/2010/main" xmlns="" val="2395126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en-US" dirty="0" smtClean="0"/>
              <a:t>RD budget has been slashed by 13,4 % compared  to MFF 2007-2013 (DP only by 8,8%) </a:t>
            </a:r>
          </a:p>
          <a:p>
            <a:r>
              <a:rPr lang="en-US" dirty="0" smtClean="0"/>
              <a:t>5 countries (HR, MT, PL, SK, HU) used reverse modulation and will transfer around 3 billion EUR from 2</a:t>
            </a:r>
            <a:r>
              <a:rPr lang="en-US" baseline="30000" dirty="0" smtClean="0"/>
              <a:t>nd</a:t>
            </a:r>
            <a:r>
              <a:rPr lang="en-US" dirty="0" smtClean="0"/>
              <a:t> to 1</a:t>
            </a:r>
            <a:r>
              <a:rPr lang="en-US" baseline="30000" dirty="0" smtClean="0"/>
              <a:t>st</a:t>
            </a:r>
            <a:r>
              <a:rPr lang="en-US" dirty="0" smtClean="0"/>
              <a:t> pillar until 2020 </a:t>
            </a:r>
          </a:p>
          <a:p>
            <a:endParaRPr lang="en-US" dirty="0" smtClean="0"/>
          </a:p>
          <a:p>
            <a:endParaRPr lang="en-US" dirty="0" smtClean="0"/>
          </a:p>
          <a:p>
            <a:r>
              <a:rPr lang="en-US" dirty="0" smtClean="0"/>
              <a:t>MFF 2007-2013 :</a:t>
            </a:r>
          </a:p>
          <a:p>
            <a:r>
              <a:rPr lang="en-US" dirty="0" smtClean="0"/>
              <a:t>DP: 304,831 EUR millions</a:t>
            </a:r>
          </a:p>
          <a:p>
            <a:r>
              <a:rPr lang="en-US" dirty="0" smtClean="0"/>
              <a:t>RD:</a:t>
            </a:r>
            <a:r>
              <a:rPr lang="en-US" baseline="0" dirty="0" smtClean="0"/>
              <a:t> 98,140 </a:t>
            </a:r>
            <a:r>
              <a:rPr lang="en-US" dirty="0" smtClean="0"/>
              <a:t>EUR millions</a:t>
            </a:r>
            <a:endParaRPr lang="en-US" baseline="0" dirty="0" smtClean="0"/>
          </a:p>
          <a:p>
            <a:r>
              <a:rPr lang="en-US" baseline="0" dirty="0" smtClean="0"/>
              <a:t>MFF 2014-2020  (EUCO 08/02/2013)</a:t>
            </a:r>
          </a:p>
          <a:p>
            <a:r>
              <a:rPr lang="en-US" baseline="0" dirty="0" smtClean="0"/>
              <a:t>277,851 </a:t>
            </a:r>
            <a:r>
              <a:rPr lang="en-US" dirty="0" smtClean="0"/>
              <a:t>EUR millions</a:t>
            </a:r>
            <a:endParaRPr lang="en-US" baseline="0" dirty="0" smtClean="0"/>
          </a:p>
          <a:p>
            <a:r>
              <a:rPr lang="en-US" baseline="0" dirty="0" smtClean="0"/>
              <a:t>RD:84, 936 </a:t>
            </a:r>
            <a:r>
              <a:rPr lang="en-US" dirty="0" smtClean="0"/>
              <a:t>EUR millions</a:t>
            </a:r>
          </a:p>
          <a:p>
            <a:endParaRPr lang="en-US" dirty="0" smtClean="0"/>
          </a:p>
          <a:p>
            <a:r>
              <a:rPr lang="en-US" dirty="0" smtClean="0"/>
              <a:t>Modulation and reverse modulation:</a:t>
            </a:r>
          </a:p>
          <a:p>
            <a:r>
              <a:rPr lang="en-US" dirty="0" smtClean="0"/>
              <a:t>DP</a:t>
            </a:r>
            <a:r>
              <a:rPr lang="en-US" baseline="0" dirty="0" smtClean="0"/>
              <a:t> to RD  total 11 countries:  MEUR 6.382,6 until 2020</a:t>
            </a:r>
          </a:p>
          <a:p>
            <a:r>
              <a:rPr lang="en-US" baseline="0" dirty="0" smtClean="0"/>
              <a:t>RD to DP total 5 countries: MEUR 3.358,2 until 2020</a:t>
            </a:r>
            <a:endParaRPr lang="en-US" dirty="0" smtClean="0"/>
          </a:p>
          <a:p>
            <a:r>
              <a:rPr lang="en-US" dirty="0" smtClean="0"/>
              <a:t>Net from pillar</a:t>
            </a:r>
            <a:r>
              <a:rPr lang="en-US" baseline="0" dirty="0" smtClean="0"/>
              <a:t> 1 to pillar 2: 3 billion over next 6 years.</a:t>
            </a:r>
            <a:endParaRPr lang="en-US" dirty="0" smtClean="0"/>
          </a:p>
          <a:p>
            <a:endParaRPr lang="en-US" baseline="0" dirty="0" smtClean="0"/>
          </a:p>
          <a:p>
            <a:endParaRPr lang="en-US" baseline="0" dirty="0" smtClean="0"/>
          </a:p>
          <a:p>
            <a:endParaRPr lang="sk-SK" dirty="0"/>
          </a:p>
        </p:txBody>
      </p:sp>
      <p:sp>
        <p:nvSpPr>
          <p:cNvPr id="4" name="Zástupný symbol čísla snímky 3"/>
          <p:cNvSpPr>
            <a:spLocks noGrp="1"/>
          </p:cNvSpPr>
          <p:nvPr>
            <p:ph type="sldNum" sz="quarter" idx="10"/>
          </p:nvPr>
        </p:nvSpPr>
        <p:spPr/>
        <p:txBody>
          <a:bodyPr/>
          <a:lstStyle/>
          <a:p>
            <a:fld id="{1E56B73C-E186-4896-904C-0560F0638DF8}" type="slidenum">
              <a:rPr lang="en-GB" smtClean="0"/>
              <a:pPr/>
              <a:t>44</a:t>
            </a:fld>
            <a:endParaRPr lang="en-GB"/>
          </a:p>
        </p:txBody>
      </p:sp>
    </p:spTree>
    <p:extLst>
      <p:ext uri="{BB962C8B-B14F-4D97-AF65-F5344CB8AC3E}">
        <p14:creationId xmlns:p14="http://schemas.microsoft.com/office/powerpoint/2010/main" xmlns="" val="1039910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Ecological Focus Area - an empty shell</a:t>
            </a:r>
          </a:p>
          <a:p>
            <a:r>
              <a:rPr lang="en-US" dirty="0" smtClean="0"/>
              <a:t>27 MS have nitrogen fixing crops in EFA</a:t>
            </a:r>
          </a:p>
          <a:p>
            <a:r>
              <a:rPr lang="en-US" dirty="0" smtClean="0"/>
              <a:t>Use of pesticides not banned</a:t>
            </a:r>
          </a:p>
          <a:p>
            <a:endParaRPr lang="en-GB" dirty="0" smtClean="0"/>
          </a:p>
          <a:p>
            <a:r>
              <a:rPr lang="en-GB" dirty="0" smtClean="0"/>
              <a:t>N fixing crops are a great practice as part of crop rotation but having 5%</a:t>
            </a:r>
            <a:r>
              <a:rPr lang="en-GB" baseline="0" dirty="0" smtClean="0"/>
              <a:t> of your farm in a soy field in stead of having buffer strips and hedge rows is completely meaningless</a:t>
            </a:r>
          </a:p>
          <a:p>
            <a:r>
              <a:rPr lang="en-GB" baseline="0" dirty="0" smtClean="0"/>
              <a:t>Creative accounting</a:t>
            </a:r>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45</a:t>
            </a:fld>
            <a:endParaRPr lang="en-GB"/>
          </a:p>
        </p:txBody>
      </p:sp>
    </p:spTree>
    <p:extLst>
      <p:ext uri="{BB962C8B-B14F-4D97-AF65-F5344CB8AC3E}">
        <p14:creationId xmlns:p14="http://schemas.microsoft.com/office/powerpoint/2010/main" xmlns="" val="293375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en-GB" b="1" cap="small" dirty="0"/>
              <a:t>Technical elements of </a:t>
            </a:r>
            <a:r>
              <a:rPr lang="en-GB" b="1" cap="small" dirty="0" err="1"/>
              <a:t>agri</a:t>
            </a:r>
            <a:r>
              <a:rPr lang="en-GB" b="1" cap="small" dirty="0"/>
              <a:t>-environment-climate measure in the programming period 2014 – 2020: </a:t>
            </a:r>
          </a:p>
          <a:p>
            <a:r>
              <a:rPr lang="en-GB" b="1" cap="small" dirty="0"/>
              <a:t>p.6 …</a:t>
            </a:r>
            <a:r>
              <a:rPr lang="en-GB" dirty="0"/>
              <a:t>However, as the ECA has noted, targeting of AECMs is an </a:t>
            </a:r>
            <a:r>
              <a:rPr lang="en-GB" u="sng" dirty="0"/>
              <a:t>important tool</a:t>
            </a:r>
            <a:r>
              <a:rPr lang="en-GB" dirty="0"/>
              <a:t> for delivering environmental benefits </a:t>
            </a:r>
            <a:r>
              <a:rPr lang="en-GB" u="sng" dirty="0"/>
              <a:t>efficiently</a:t>
            </a:r>
            <a:r>
              <a:rPr lang="en-GB" dirty="0"/>
              <a:t> – and efficient delivery is becoming more important as pressure on funding increases…</a:t>
            </a:r>
          </a:p>
          <a:p>
            <a:r>
              <a:rPr lang="en-GB" dirty="0"/>
              <a:t>The ECA also found that in the period 2007 – 2013 </a:t>
            </a:r>
            <a:r>
              <a:rPr lang="en-GB" u="sng" dirty="0"/>
              <a:t>MS had not considered the desirable degree of targeting for their needs</a:t>
            </a:r>
            <a:r>
              <a:rPr lang="en-GB" dirty="0"/>
              <a:t>.</a:t>
            </a:r>
            <a:endParaRPr lang="sk-SK" dirty="0"/>
          </a:p>
          <a:p>
            <a:r>
              <a:rPr lang="en-GB" dirty="0"/>
              <a:t>Therefore, for the post-2013 period MS / regions will need to see how  they can </a:t>
            </a:r>
            <a:r>
              <a:rPr lang="en-GB" u="sng" dirty="0"/>
              <a:t>make greater use of targeting</a:t>
            </a:r>
            <a:r>
              <a:rPr lang="en-GB" dirty="0"/>
              <a:t> – overcoming any  practical challenges of implementing and administering more targeted AECMs.</a:t>
            </a:r>
          </a:p>
          <a:p>
            <a:endParaRPr lang="en-GB" b="1" cap="small" dirty="0"/>
          </a:p>
          <a:p>
            <a:r>
              <a:rPr lang="en-GB" b="1" cap="small" dirty="0"/>
              <a:t>Request to spend similar amount: </a:t>
            </a:r>
            <a:r>
              <a:rPr lang="en-US" dirty="0" smtClean="0"/>
              <a:t>(recital 22 of EAFRD) </a:t>
            </a:r>
            <a:endParaRPr lang="en-GB" b="1" cap="small" dirty="0"/>
          </a:p>
          <a:p>
            <a:endParaRPr lang="en-GB" b="1" cap="small" dirty="0"/>
          </a:p>
          <a:p>
            <a:r>
              <a:rPr lang="en-US" dirty="0"/>
              <a:t>Total agricultural  land under contracts supporting biodiversity :</a:t>
            </a:r>
          </a:p>
          <a:p>
            <a:r>
              <a:rPr lang="en-US" dirty="0"/>
              <a:t>More than 70%: AT, MT, EE</a:t>
            </a:r>
          </a:p>
          <a:p>
            <a:r>
              <a:rPr lang="en-US" dirty="0"/>
              <a:t>More than 20%: PT, SI, UK, CZ, SK</a:t>
            </a:r>
          </a:p>
          <a:p>
            <a:r>
              <a:rPr lang="en-US" dirty="0"/>
              <a:t>More than 10%: IE, IT, ES, DE, FI, PL, HU, LV, FR, BG, DK, LT</a:t>
            </a:r>
          </a:p>
          <a:p>
            <a:r>
              <a:rPr lang="en-US" dirty="0"/>
              <a:t>Less than 10%: RO, BE, HR, NL</a:t>
            </a:r>
          </a:p>
          <a:p>
            <a:endParaRPr lang="en-US" dirty="0"/>
          </a:p>
          <a:p>
            <a:r>
              <a:rPr lang="en-US" dirty="0"/>
              <a:t>Based on commission figures presented in last Civil Dialogue Group on Rural Development</a:t>
            </a:r>
          </a:p>
          <a:p>
            <a:endParaRPr lang="sk-SK" dirty="0" smtClean="0"/>
          </a:p>
          <a:p>
            <a:endParaRPr lang="sk-SK" b="1" cap="small" dirty="0"/>
          </a:p>
        </p:txBody>
      </p:sp>
      <p:sp>
        <p:nvSpPr>
          <p:cNvPr id="4" name="Zástupný symbol čísla snímky 3"/>
          <p:cNvSpPr>
            <a:spLocks noGrp="1"/>
          </p:cNvSpPr>
          <p:nvPr>
            <p:ph type="sldNum" sz="quarter" idx="10"/>
          </p:nvPr>
        </p:nvSpPr>
        <p:spPr/>
        <p:txBody>
          <a:bodyPr/>
          <a:lstStyle/>
          <a:p>
            <a:fld id="{1E56B73C-E186-4896-904C-0560F0638DF8}" type="slidenum">
              <a:rPr lang="en-GB" smtClean="0"/>
              <a:pPr/>
              <a:t>46</a:t>
            </a:fld>
            <a:endParaRPr lang="en-GB"/>
          </a:p>
        </p:txBody>
      </p:sp>
    </p:spTree>
    <p:extLst>
      <p:ext uri="{BB962C8B-B14F-4D97-AF65-F5344CB8AC3E}">
        <p14:creationId xmlns:p14="http://schemas.microsoft.com/office/powerpoint/2010/main" xmlns="" val="989517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40000" lnSpcReduction="20000"/>
          </a:bodyPr>
          <a:lstStyle/>
          <a:p>
            <a:pPr marL="228600" indent="-228600">
              <a:buAutoNum type="arabicPeriod"/>
            </a:pPr>
            <a:r>
              <a:rPr lang="en-US" sz="1200" kern="1200" baseline="0" dirty="0" smtClean="0">
                <a:solidFill>
                  <a:schemeClr val="tx1"/>
                </a:solidFill>
                <a:latin typeface="+mn-lt"/>
                <a:ea typeface="+mn-ea"/>
                <a:cs typeface="+mn-cs"/>
              </a:rPr>
              <a:t>THE LAND:</a:t>
            </a:r>
          </a:p>
          <a:p>
            <a:pPr marL="228600" indent="-228600">
              <a:buNone/>
            </a:pPr>
            <a:endParaRPr lang="en-US" sz="1200" kern="1200" baseline="0" dirty="0" smtClean="0">
              <a:solidFill>
                <a:schemeClr val="tx1"/>
              </a:solidFill>
              <a:latin typeface="+mn-lt"/>
              <a:ea typeface="+mn-ea"/>
              <a:cs typeface="+mn-cs"/>
            </a:endParaRPr>
          </a:p>
          <a:p>
            <a:pPr marL="228600" indent="-228600">
              <a:buNone/>
            </a:pPr>
            <a:r>
              <a:rPr lang="en-US" sz="1200" kern="1200" dirty="0" smtClean="0">
                <a:solidFill>
                  <a:schemeClr val="tx1"/>
                </a:solidFill>
                <a:latin typeface="+mn-lt"/>
                <a:ea typeface="+mn-ea"/>
                <a:cs typeface="+mn-cs"/>
              </a:rPr>
              <a:t>In the EU-28, the total </a:t>
            </a:r>
            <a:r>
              <a:rPr lang="en-US" sz="1200" kern="1200" dirty="0" err="1" smtClean="0">
                <a:solidFill>
                  <a:schemeClr val="tx1"/>
                </a:solidFill>
                <a:latin typeface="+mn-lt"/>
                <a:ea typeface="+mn-ea"/>
                <a:cs typeface="+mn-cs"/>
              </a:rPr>
              <a:t>utilised</a:t>
            </a:r>
            <a:r>
              <a:rPr lang="en-US" sz="1200" kern="1200" dirty="0" smtClean="0">
                <a:solidFill>
                  <a:schemeClr val="tx1"/>
                </a:solidFill>
                <a:latin typeface="+mn-lt"/>
                <a:ea typeface="+mn-ea"/>
                <a:cs typeface="+mn-cs"/>
              </a:rPr>
              <a:t> agricultural area (UAA) came to nearly 179 million ha in 2015.</a:t>
            </a:r>
          </a:p>
          <a:p>
            <a:r>
              <a:rPr lang="en-US" sz="1200" kern="1200" dirty="0" smtClean="0">
                <a:solidFill>
                  <a:schemeClr val="tx1"/>
                </a:solidFill>
                <a:latin typeface="+mn-lt"/>
                <a:ea typeface="+mn-ea"/>
                <a:cs typeface="+mn-cs"/>
              </a:rPr>
              <a:t>71 % of the total agricultural land is located in the EU -15 and 28% in the EU-N13. </a:t>
            </a:r>
          </a:p>
          <a:p>
            <a:r>
              <a:rPr lang="en-US" sz="1200" kern="1200" dirty="0" smtClean="0">
                <a:solidFill>
                  <a:schemeClr val="tx1"/>
                </a:solidFill>
                <a:latin typeface="+mn-lt"/>
                <a:ea typeface="+mn-ea"/>
                <a:cs typeface="+mn-cs"/>
              </a:rPr>
              <a:t>France has the largest agricultural area (29 million ha) covering 16% of the total UAA in Europe, followed by Spain (24 million ha), the </a:t>
            </a:r>
          </a:p>
          <a:p>
            <a:r>
              <a:rPr lang="en-US" sz="1200" kern="1200" dirty="0" smtClean="0">
                <a:solidFill>
                  <a:schemeClr val="tx1"/>
                </a:solidFill>
                <a:latin typeface="+mn-lt"/>
                <a:ea typeface="+mn-ea"/>
                <a:cs typeface="+mn-cs"/>
              </a:rPr>
              <a:t>UK and Germany (both around 17 million ha). </a:t>
            </a:r>
          </a:p>
          <a:p>
            <a:r>
              <a:rPr lang="en-US" sz="1200" kern="1200" dirty="0" smtClean="0">
                <a:solidFill>
                  <a:schemeClr val="tx1"/>
                </a:solidFill>
                <a:latin typeface="+mn-lt"/>
                <a:ea typeface="+mn-ea"/>
                <a:cs typeface="+mn-cs"/>
              </a:rPr>
              <a:t>61% of the UAA was used for arable crops in 2013, 34% for permanent grassland and meadow, and 6% for permanent crops. </a:t>
            </a:r>
          </a:p>
          <a:p>
            <a:r>
              <a:rPr lang="en-US" sz="1200" kern="1200" dirty="0" smtClean="0">
                <a:solidFill>
                  <a:schemeClr val="tx1"/>
                </a:solidFill>
                <a:latin typeface="+mn-lt"/>
                <a:ea typeface="+mn-ea"/>
                <a:cs typeface="+mn-cs"/>
              </a:rPr>
              <a:t>More than 18.6 million hectares (10.7% of UAA) were potentially irrigable in 2013. 95% of this area is located in the EU-15, mostly in Southern Europe. </a:t>
            </a:r>
          </a:p>
          <a:p>
            <a:r>
              <a:rPr lang="en-US" sz="1200" kern="1200" dirty="0" smtClean="0">
                <a:solidFill>
                  <a:schemeClr val="tx1"/>
                </a:solidFill>
                <a:latin typeface="+mn-lt"/>
                <a:ea typeface="+mn-ea"/>
                <a:cs typeface="+mn-cs"/>
              </a:rPr>
              <a:t>The agricultural area irrigated at least once in 2013 in the EU-28 came to just over 10 million hectares, accounting for 5. 9% of the total UAA. </a:t>
            </a:r>
          </a:p>
        </p:txBody>
      </p:sp>
      <p:sp>
        <p:nvSpPr>
          <p:cNvPr id="4" name="Foliennummernplatzhalter 3"/>
          <p:cNvSpPr>
            <a:spLocks noGrp="1"/>
          </p:cNvSpPr>
          <p:nvPr>
            <p:ph type="sldNum" sz="quarter" idx="10"/>
          </p:nvPr>
        </p:nvSpPr>
        <p:spPr/>
        <p:txBody>
          <a:bodyPr/>
          <a:lstStyle/>
          <a:p>
            <a:fld id="{E7F37B36-256F-44A3-8EB0-0E1FC5470CC3}" type="slidenum">
              <a:rPr lang="de-DE" smtClean="0"/>
              <a:pPr/>
              <a:t>5</a:t>
            </a:fld>
            <a:endParaRPr lang="de-DE"/>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F95BCE0-D8BE-42C3-97A8-B22457F60591}" type="slidenum">
              <a:rPr lang="en-GB" smtClean="0"/>
              <a:pPr/>
              <a:t>47</a:t>
            </a:fld>
            <a:endParaRPr lang="en-GB"/>
          </a:p>
        </p:txBody>
      </p:sp>
    </p:spTree>
    <p:extLst>
      <p:ext uri="{BB962C8B-B14F-4D97-AF65-F5344CB8AC3E}">
        <p14:creationId xmlns:p14="http://schemas.microsoft.com/office/powerpoint/2010/main" xmlns="" val="1646824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49</a:t>
            </a:fld>
            <a:endParaRPr lang="en-GB" dirty="0"/>
          </a:p>
        </p:txBody>
      </p:sp>
    </p:spTree>
    <p:extLst>
      <p:ext uri="{BB962C8B-B14F-4D97-AF65-F5344CB8AC3E}">
        <p14:creationId xmlns="" xmlns:p14="http://schemas.microsoft.com/office/powerpoint/2010/main" val="1356316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51</a:t>
            </a:fld>
            <a:endParaRPr lang="en-GB"/>
          </a:p>
        </p:txBody>
      </p:sp>
    </p:spTree>
    <p:extLst>
      <p:ext uri="{BB962C8B-B14F-4D97-AF65-F5344CB8AC3E}">
        <p14:creationId xmlns:p14="http://schemas.microsoft.com/office/powerpoint/2010/main" xmlns="" val="2859597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52</a:t>
            </a:fld>
            <a:endParaRPr lang="de-DE"/>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53</a:t>
            </a:fld>
            <a:endParaRPr lang="en-GB"/>
          </a:p>
        </p:txBody>
      </p:sp>
    </p:spTree>
    <p:extLst>
      <p:ext uri="{BB962C8B-B14F-4D97-AF65-F5344CB8AC3E}">
        <p14:creationId xmlns:p14="http://schemas.microsoft.com/office/powerpoint/2010/main" xmlns="" val="28595978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pPr lvl="0">
              <a:buFont typeface="Arial" pitchFamily="34" charset="0"/>
              <a:buChar char="•"/>
            </a:pPr>
            <a:endParaRPr lang="en-GB" sz="1400" dirty="0" smtClean="0">
              <a:sym typeface="Wingdings" pitchFamily="2" charset="2"/>
            </a:endParaRPr>
          </a:p>
        </p:txBody>
      </p:sp>
      <p:sp>
        <p:nvSpPr>
          <p:cNvPr id="4" name="Foliennummernplatzhalter 3"/>
          <p:cNvSpPr>
            <a:spLocks noGrp="1"/>
          </p:cNvSpPr>
          <p:nvPr>
            <p:ph type="sldNum" sz="quarter" idx="10"/>
          </p:nvPr>
        </p:nvSpPr>
        <p:spPr/>
        <p:txBody>
          <a:bodyPr/>
          <a:lstStyle/>
          <a:p>
            <a:fld id="{E7F37B36-256F-44A3-8EB0-0E1FC5470CC3}" type="slidenum">
              <a:rPr lang="de-DE" smtClean="0">
                <a:solidFill>
                  <a:prstClr val="black"/>
                </a:solidFill>
              </a:rPr>
              <a:pPr/>
              <a:t>55</a:t>
            </a:fld>
            <a:endParaRPr lang="de-DE">
              <a:solidFill>
                <a:prstClr val="black"/>
              </a:solidFill>
            </a:endParaRPr>
          </a:p>
        </p:txBody>
      </p:sp>
    </p:spTree>
    <p:extLst>
      <p:ext uri="{BB962C8B-B14F-4D97-AF65-F5344CB8AC3E}">
        <p14:creationId xmlns="" xmlns:p14="http://schemas.microsoft.com/office/powerpoint/2010/main" val="1590895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a:spLocks noGrp="1" noRot="1" noChangeAspect="1"/>
          </p:cNvSpPr>
          <p:nvPr>
            <p:ph type="sldImg"/>
          </p:nvPr>
        </p:nvSpPr>
        <p:spPr>
          <a:prstGeom prst="rect">
            <a:avLst/>
          </a:prstGeom>
        </p:spPr>
        <p:txBody>
          <a:bodyPr/>
          <a:lstStyle/>
          <a:p>
            <a:endParaRPr/>
          </a:p>
        </p:txBody>
      </p:sp>
      <p:sp>
        <p:nvSpPr>
          <p:cNvPr id="521" name="Shape 521"/>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59</a:t>
            </a:fld>
            <a:endParaRPr lang="en-GB" dirty="0"/>
          </a:p>
        </p:txBody>
      </p:sp>
    </p:spTree>
    <p:extLst>
      <p:ext uri="{BB962C8B-B14F-4D97-AF65-F5344CB8AC3E}">
        <p14:creationId xmlns="" xmlns:p14="http://schemas.microsoft.com/office/powerpoint/2010/main" val="35505708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err="1" smtClean="0"/>
              <a:t>Typical</a:t>
            </a:r>
            <a:r>
              <a:rPr lang="fr-BE" dirty="0" smtClean="0"/>
              <a:t> </a:t>
            </a:r>
            <a:r>
              <a:rPr lang="fr-BE" dirty="0" err="1" smtClean="0"/>
              <a:t>picture</a:t>
            </a:r>
            <a:r>
              <a:rPr lang="fr-BE" dirty="0" smtClean="0"/>
              <a:t> on </a:t>
            </a:r>
            <a:r>
              <a:rPr lang="fr-BE" dirty="0" err="1" smtClean="0"/>
              <a:t>farm</a:t>
            </a:r>
            <a:r>
              <a:rPr lang="fr-BE" dirty="0" smtClean="0"/>
              <a:t> </a:t>
            </a:r>
            <a:r>
              <a:rPr lang="fr-BE" dirty="0" err="1" smtClean="0"/>
              <a:t>income</a:t>
            </a:r>
            <a:r>
              <a:rPr lang="fr-BE" baseline="0" dirty="0" smtClean="0"/>
              <a:t> (</a:t>
            </a:r>
            <a:r>
              <a:rPr lang="fr-BE" baseline="0" dirty="0" err="1" smtClean="0"/>
              <a:t>from</a:t>
            </a:r>
            <a:r>
              <a:rPr lang="fr-BE" baseline="0" dirty="0" smtClean="0"/>
              <a:t> prof Hill </a:t>
            </a:r>
            <a:r>
              <a:rPr lang="fr-BE" baseline="0" dirty="0" err="1" smtClean="0"/>
              <a:t>presentation</a:t>
            </a:r>
            <a:r>
              <a:rPr lang="fr-BE" baseline="0" dirty="0" smtClean="0"/>
              <a:t>): </a:t>
            </a:r>
          </a:p>
          <a:p>
            <a:pPr marL="171450" indent="-171450">
              <a:buFont typeface="Arial" panose="020B0604020202020204" pitchFamily="34" charset="0"/>
              <a:buChar char="•"/>
            </a:pPr>
            <a:r>
              <a:rPr lang="en-GB" dirty="0" smtClean="0"/>
              <a:t>Farm households often have other income in addition to that from the farm</a:t>
            </a:r>
          </a:p>
          <a:p>
            <a:pPr marL="171450" indent="-171450">
              <a:buFont typeface="Arial" panose="020B0604020202020204" pitchFamily="34" charset="0"/>
              <a:buChar char="•"/>
            </a:pPr>
            <a:r>
              <a:rPr lang="en-GB" dirty="0" smtClean="0"/>
              <a:t>Other income adds stability to income from farming (instability an intrinsic problem)</a:t>
            </a:r>
          </a:p>
          <a:p>
            <a:pPr marL="171450" indent="-171450">
              <a:buFont typeface="Arial" panose="020B0604020202020204" pitchFamily="34" charset="0"/>
              <a:buChar char="•"/>
            </a:pPr>
            <a:r>
              <a:rPr lang="en-GB" dirty="0" smtClean="0"/>
              <a:t>No. of low income case reflect period chosen</a:t>
            </a:r>
          </a:p>
          <a:p>
            <a:pPr marL="171450" indent="-171450">
              <a:buFont typeface="Arial" panose="020B0604020202020204" pitchFamily="34" charset="0"/>
              <a:buChar char="•"/>
            </a:pPr>
            <a:r>
              <a:rPr lang="en-GB" dirty="0" smtClean="0"/>
              <a:t>Farmers have average total or disposable incomes similar to or above national average (not all MS)</a:t>
            </a:r>
          </a:p>
          <a:p>
            <a:pPr marL="171450" indent="-171450">
              <a:buFont typeface="Arial" panose="020B0604020202020204" pitchFamily="34" charset="0"/>
              <a:buChar char="•"/>
            </a:pPr>
            <a:r>
              <a:rPr lang="en-GB" dirty="0" smtClean="0"/>
              <a:t>There is a tail of low income cases (poverty)</a:t>
            </a:r>
          </a:p>
          <a:p>
            <a:pPr marL="171450" indent="-171450">
              <a:buFont typeface="Arial" panose="020B0604020202020204" pitchFamily="34" charset="0"/>
              <a:buChar char="•"/>
            </a:pPr>
            <a:r>
              <a:rPr lang="en-GB" dirty="0" smtClean="0"/>
              <a:t>Points to need for targeted support </a:t>
            </a:r>
            <a:endParaRPr lang="fr-BE"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60</a:t>
            </a:fld>
            <a:endParaRPr lang="en-GB" dirty="0"/>
          </a:p>
        </p:txBody>
      </p:sp>
    </p:spTree>
    <p:extLst>
      <p:ext uri="{BB962C8B-B14F-4D97-AF65-F5344CB8AC3E}">
        <p14:creationId xmlns="" xmlns:p14="http://schemas.microsoft.com/office/powerpoint/2010/main" val="4053758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2. THE JOBS / GDP (Value</a:t>
            </a:r>
            <a:r>
              <a:rPr lang="de-DE" baseline="0" dirty="0" smtClean="0"/>
              <a:t> </a:t>
            </a:r>
            <a:r>
              <a:rPr lang="de-DE" baseline="0" dirty="0" err="1" smtClean="0"/>
              <a:t>to</a:t>
            </a:r>
            <a:r>
              <a:rPr lang="de-DE" baseline="0" dirty="0" smtClean="0"/>
              <a:t> </a:t>
            </a:r>
            <a:r>
              <a:rPr lang="de-DE" baseline="0" dirty="0" err="1" smtClean="0"/>
              <a:t>the</a:t>
            </a:r>
            <a:r>
              <a:rPr lang="de-DE" baseline="0" dirty="0" smtClean="0"/>
              <a:t> </a:t>
            </a:r>
            <a:r>
              <a:rPr lang="de-DE" baseline="0" dirty="0" err="1" smtClean="0"/>
              <a:t>economy</a:t>
            </a:r>
            <a:r>
              <a:rPr lang="de-DE" baseline="0" dirty="0" smtClean="0"/>
              <a:t>)</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6</a:t>
            </a:fld>
            <a:endParaRPr lang="de-DE"/>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smtClean="0"/>
              <a:t>Source of</a:t>
            </a:r>
            <a:r>
              <a:rPr lang="fr-BE" baseline="0" smtClean="0"/>
              <a:t> graph: http://capreform.eu/focus-on-the-distribution-of-direct-payments/</a:t>
            </a:r>
            <a:endParaRPr lang="fr-BE"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61</a:t>
            </a:fld>
            <a:endParaRPr lang="en-GB" dirty="0"/>
          </a:p>
        </p:txBody>
      </p:sp>
    </p:spTree>
    <p:extLst>
      <p:ext uri="{BB962C8B-B14F-4D97-AF65-F5344CB8AC3E}">
        <p14:creationId xmlns="" xmlns:p14="http://schemas.microsoft.com/office/powerpoint/2010/main" val="174106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62</a:t>
            </a:fld>
            <a:endParaRPr lang="en-GB" dirty="0"/>
          </a:p>
        </p:txBody>
      </p:sp>
    </p:spTree>
    <p:extLst>
      <p:ext uri="{BB962C8B-B14F-4D97-AF65-F5344CB8AC3E}">
        <p14:creationId xmlns="" xmlns:p14="http://schemas.microsoft.com/office/powerpoint/2010/main" val="21166614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63</a:t>
            </a:fld>
            <a:endParaRPr lang="en-GB" dirty="0"/>
          </a:p>
        </p:txBody>
      </p:sp>
    </p:spTree>
    <p:extLst>
      <p:ext uri="{BB962C8B-B14F-4D97-AF65-F5344CB8AC3E}">
        <p14:creationId xmlns="" xmlns:p14="http://schemas.microsoft.com/office/powerpoint/2010/main" val="21166614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Folienbildplatzhalter 1"/>
          <p:cNvSpPr>
            <a:spLocks noGrp="1" noRot="1" noChangeAspect="1" noTextEdit="1"/>
          </p:cNvSpPr>
          <p:nvPr>
            <p:ph type="sldImg"/>
          </p:nvPr>
        </p:nvSpPr>
        <p:spPr bwMode="auto">
          <a:noFill/>
          <a:ln>
            <a:solidFill>
              <a:srgbClr val="000000"/>
            </a:solidFill>
            <a:miter lim="800000"/>
            <a:headEnd/>
            <a:tailEnd/>
          </a:ln>
        </p:spPr>
      </p:sp>
      <p:sp>
        <p:nvSpPr>
          <p:cNvPr id="26627" name="Notizenplatzhalter 2"/>
          <p:cNvSpPr>
            <a:spLocks noGrp="1"/>
          </p:cNvSpPr>
          <p:nvPr>
            <p:ph type="body" idx="1"/>
          </p:nvPr>
        </p:nvSpPr>
        <p:spPr bwMode="auto">
          <a:noFill/>
        </p:spPr>
        <p:txBody>
          <a:bodyPr wrap="square" numCol="1" anchor="t" anchorCtr="0" compatLnSpc="1">
            <a:prstTxWarp prst="textNoShape">
              <a:avLst/>
            </a:prstTxWarp>
            <a:normAutofit/>
          </a:bodyPr>
          <a:lstStyle/>
          <a:p>
            <a:pPr eaLnBrk="1" hangingPunct="1">
              <a:spcBef>
                <a:spcPct val="0"/>
              </a:spcBef>
            </a:pPr>
            <a:endParaRPr lang="de-DE" sz="1400" dirty="0" smtClean="0"/>
          </a:p>
        </p:txBody>
      </p:sp>
      <p:sp>
        <p:nvSpPr>
          <p:cNvPr id="26628" name="Foliennummernplatzhalt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A5B1B40-8E4B-4295-B5DE-D49641632891}" type="slidenum">
              <a:rPr lang="de-DE" smtClean="0"/>
              <a:pPr fontAlgn="base">
                <a:spcBef>
                  <a:spcPct val="0"/>
                </a:spcBef>
                <a:spcAft>
                  <a:spcPct val="0"/>
                </a:spcAft>
                <a:defRPr/>
              </a:pPr>
              <a:t>64</a:t>
            </a:fld>
            <a:endParaRPr lang="de-DE"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Farmer holdings declining (all except biggest farms) – total average decline</a:t>
            </a:r>
            <a:r>
              <a:rPr lang="en-GB" baseline="0" dirty="0" smtClean="0"/>
              <a:t> of &gt;15% in 5 year period (2005-10)</a:t>
            </a: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err="1" smtClean="0"/>
              <a:t>Agri</a:t>
            </a:r>
            <a:r>
              <a:rPr lang="en-US" altLang="en-US" dirty="0" smtClean="0"/>
              <a:t> employees down by over 15% everywhere (especially in new MS and Southern MS</a:t>
            </a:r>
            <a:r>
              <a:rPr lang="en-US" altLang="en-US" baseline="0" dirty="0" smtClean="0"/>
              <a:t> (North already very low)</a:t>
            </a:r>
            <a:endParaRPr lang="en-GB" dirty="0" smtClean="0"/>
          </a:p>
          <a:p>
            <a:pPr marL="171450" indent="-171450">
              <a:buFont typeface="Arial" panose="020B0604020202020204" pitchFamily="34" charset="0"/>
              <a:buChar char="•"/>
            </a:pPr>
            <a:r>
              <a:rPr lang="en-GB" dirty="0" smtClean="0"/>
              <a:t>Data</a:t>
            </a:r>
            <a:r>
              <a:rPr lang="en-GB" baseline="0" dirty="0" smtClean="0"/>
              <a:t> source: EUROSTAT: http://ec.europa.eu/eurostat/statistics-explained/index.php/File:Change_in_the_number_of_holdings_and_utilised_agricultural_area_by_size_class_(utilised_agricultural_area),_EU-27,_2005%E2%80%9310_(%25).png</a:t>
            </a:r>
            <a:endParaRPr lang="en-GB" dirty="0"/>
          </a:p>
        </p:txBody>
      </p:sp>
      <p:sp>
        <p:nvSpPr>
          <p:cNvPr id="4" name="Slide Number Placeholder 3"/>
          <p:cNvSpPr>
            <a:spLocks noGrp="1"/>
          </p:cNvSpPr>
          <p:nvPr>
            <p:ph type="sldNum" sz="quarter" idx="10"/>
          </p:nvPr>
        </p:nvSpPr>
        <p:spPr/>
        <p:txBody>
          <a:bodyPr/>
          <a:lstStyle/>
          <a:p>
            <a:fld id="{1E56B73C-E186-4896-904C-0560F0638DF8}" type="slidenum">
              <a:rPr lang="en-GB" smtClean="0"/>
              <a:pPr/>
              <a:t>7</a:t>
            </a:fld>
            <a:endParaRPr lang="en-GB" dirty="0"/>
          </a:p>
        </p:txBody>
      </p:sp>
    </p:spTree>
    <p:extLst>
      <p:ext uri="{BB962C8B-B14F-4D97-AF65-F5344CB8AC3E}">
        <p14:creationId xmlns="" xmlns:p14="http://schemas.microsoft.com/office/powerpoint/2010/main" val="263846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20000"/>
          </a:bodyPr>
          <a:lstStyle/>
          <a:p>
            <a:r>
              <a:rPr lang="en-US" sz="1200" kern="1200" dirty="0" smtClean="0">
                <a:solidFill>
                  <a:schemeClr val="tx1"/>
                </a:solidFill>
                <a:latin typeface="+mn-lt"/>
                <a:ea typeface="+mn-ea"/>
                <a:cs typeface="+mn-cs"/>
              </a:rPr>
              <a:t>3. PRODUCTION: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Agricultural output and input</a:t>
            </a:r>
          </a:p>
          <a:p>
            <a:r>
              <a:rPr lang="en-US" sz="1200" kern="1200" dirty="0" smtClean="0">
                <a:solidFill>
                  <a:schemeClr val="tx1"/>
                </a:solidFill>
                <a:latin typeface="+mn-lt"/>
                <a:ea typeface="+mn-ea"/>
                <a:cs typeface="+mn-cs"/>
              </a:rPr>
              <a:t>Output composition</a:t>
            </a:r>
          </a:p>
          <a:p>
            <a:r>
              <a:rPr lang="en-US" sz="1200" kern="1200" dirty="0" smtClean="0">
                <a:solidFill>
                  <a:schemeClr val="tx1"/>
                </a:solidFill>
                <a:latin typeface="+mn-lt"/>
                <a:ea typeface="+mn-ea"/>
                <a:cs typeface="+mn-cs"/>
              </a:rPr>
              <a:t>In 2016, the agricultural industry of the EU-28 produced a total output value of 400billion Euros.</a:t>
            </a:r>
          </a:p>
          <a:p>
            <a:r>
              <a:rPr lang="en-US" sz="1200" kern="1200" dirty="0" smtClean="0">
                <a:solidFill>
                  <a:schemeClr val="tx1"/>
                </a:solidFill>
                <a:latin typeface="+mn-lt"/>
                <a:ea typeface="+mn-ea"/>
                <a:cs typeface="+mn-cs"/>
              </a:rPr>
              <a:t>Slightly more than half of this output value came from crop production (led by vegetables and horticultural plants).</a:t>
            </a:r>
          </a:p>
          <a:p>
            <a:r>
              <a:rPr lang="en-US" sz="1200" kern="1200" dirty="0" smtClean="0">
                <a:solidFill>
                  <a:schemeClr val="tx1"/>
                </a:solidFill>
                <a:latin typeface="+mn-lt"/>
                <a:ea typeface="+mn-ea"/>
                <a:cs typeface="+mn-cs"/>
              </a:rPr>
              <a:t>Another 39.5% came from animals and  animal products.</a:t>
            </a:r>
          </a:p>
          <a:p>
            <a:r>
              <a:rPr lang="en-US" sz="1200" kern="1200" dirty="0" smtClean="0">
                <a:solidFill>
                  <a:schemeClr val="tx1"/>
                </a:solidFill>
                <a:latin typeface="+mn-lt"/>
                <a:ea typeface="+mn-ea"/>
                <a:cs typeface="+mn-cs"/>
              </a:rPr>
              <a:t>Agricultural services and secondary activities contributed 8.8% of total output value.</a:t>
            </a:r>
          </a:p>
          <a:p>
            <a:endParaRPr lang="en-US"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E7F37B36-256F-44A3-8EB0-0E1FC5470CC3}" type="slidenum">
              <a:rPr lang="de-DE" smtClean="0"/>
              <a:pPr/>
              <a:t>8</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Input composition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Feedingstuffs</a:t>
            </a:r>
            <a:r>
              <a:rPr lang="en-US" sz="1200" kern="1200" dirty="0" smtClean="0">
                <a:solidFill>
                  <a:schemeClr val="tx1"/>
                </a:solidFill>
                <a:latin typeface="+mn-lt"/>
                <a:ea typeface="+mn-ea"/>
                <a:cs typeface="+mn-cs"/>
              </a:rPr>
              <a:t> for animals accounted for the highest share (37%) of total intermediate inputs, more than three times the share of energy and lubricants (10.4%).</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Fertiliser</a:t>
            </a:r>
            <a:r>
              <a:rPr lang="en-US" sz="1200" kern="1200" dirty="0" smtClean="0">
                <a:solidFill>
                  <a:schemeClr val="tx1"/>
                </a:solidFill>
                <a:latin typeface="+mn-lt"/>
                <a:ea typeface="+mn-ea"/>
                <a:cs typeface="+mn-cs"/>
              </a:rPr>
              <a:t> and soil improvers, plant protection products and seeds/planting stocks are inputs used exclusively for crop production. Together, they accounted for 17.5% of total intermediate inputs, less than half the value of </a:t>
            </a:r>
            <a:r>
              <a:rPr lang="en-US" sz="1200" kern="1200" dirty="0" err="1" smtClean="0">
                <a:solidFill>
                  <a:schemeClr val="tx1"/>
                </a:solidFill>
                <a:latin typeface="+mn-lt"/>
                <a:ea typeface="+mn-ea"/>
                <a:cs typeface="+mn-cs"/>
              </a:rPr>
              <a:t>feedingstuffs</a:t>
            </a:r>
            <a:endParaRPr lang="en-US" sz="1200" kern="1200" dirty="0" smtClean="0">
              <a:solidFill>
                <a:schemeClr val="tx1"/>
              </a:solidFill>
              <a:latin typeface="+mn-lt"/>
              <a:ea typeface="+mn-ea"/>
              <a:cs typeface="+mn-cs"/>
            </a:endParaRPr>
          </a:p>
        </p:txBody>
      </p:sp>
      <p:sp>
        <p:nvSpPr>
          <p:cNvPr id="4" name="Foliennummernplatzhalter 3"/>
          <p:cNvSpPr>
            <a:spLocks noGrp="1"/>
          </p:cNvSpPr>
          <p:nvPr>
            <p:ph type="sldNum" sz="quarter" idx="10"/>
          </p:nvPr>
        </p:nvSpPr>
        <p:spPr/>
        <p:txBody>
          <a:bodyPr/>
          <a:lstStyle/>
          <a:p>
            <a:fld id="{E7F37B36-256F-44A3-8EB0-0E1FC5470CC3}" type="slidenum">
              <a:rPr lang="de-DE" smtClean="0"/>
              <a:pPr/>
              <a:t>9</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40000" lnSpcReduction="20000"/>
          </a:bodyPr>
          <a:lstStyle/>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EU remains one of the largest producers of agricultural commodities worldwide, even though it has lost ground with respect to large emerging economies like Brazil. While for wheat and other coarse grains the EU remains the top producer, further consolidating its position over the last 15 years, for maize, where the EU has mostly been a net importer, its ranking deteriorated since 2000 as other countries increased strongly their production (with both the US and China increasing their production by more than 100 million t in 15 years). </a:t>
            </a:r>
          </a:p>
          <a:p>
            <a:r>
              <a:rPr lang="en-US" sz="1200" kern="1200" dirty="0" smtClean="0">
                <a:solidFill>
                  <a:schemeClr val="tx1"/>
                </a:solidFill>
                <a:latin typeface="+mn-lt"/>
                <a:ea typeface="+mn-ea"/>
                <a:cs typeface="+mn-cs"/>
              </a:rPr>
              <a:t>For meat, the EU remains a large producer but lost ground with respect to Brazil (which in 15 years increased by more than 7 million t its poultry production (+ 116%), beef +3 million t and pork +1.2 million t). </a:t>
            </a:r>
          </a:p>
          <a:p>
            <a:r>
              <a:rPr lang="en-US" sz="1200" kern="1200" dirty="0" smtClean="0">
                <a:solidFill>
                  <a:schemeClr val="tx1"/>
                </a:solidFill>
                <a:latin typeface="+mn-lt"/>
                <a:ea typeface="+mn-ea"/>
                <a:cs typeface="+mn-cs"/>
              </a:rPr>
              <a:t>The EU is still the larger milk producer with more than 160 million t (+13 million t in 15 years, most of which in the last few years) but India is growing fast (+66 million t since 2000) and to a lesser extent China (+30 million t , i.e. more than triple) and the US (+20 million t). In terms of dairy products the EU keeps the top ranking for cheese and SMP, for which it still holds a large share of world production (44% and 33% of world cheese and SMP production respectively). For butter and MP on the other hand the share of world production declined more and the EU lost the first ranking.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Self sufficiency: we are self sufficient apart from for </a:t>
            </a:r>
            <a:endParaRPr lang="de-DE" dirty="0"/>
          </a:p>
        </p:txBody>
      </p:sp>
      <p:sp>
        <p:nvSpPr>
          <p:cNvPr id="4" name="Foliennummernplatzhalter 3"/>
          <p:cNvSpPr>
            <a:spLocks noGrp="1"/>
          </p:cNvSpPr>
          <p:nvPr>
            <p:ph type="sldNum" sz="quarter" idx="10"/>
          </p:nvPr>
        </p:nvSpPr>
        <p:spPr/>
        <p:txBody>
          <a:bodyPr/>
          <a:lstStyle/>
          <a:p>
            <a:fld id="{E7F37B36-256F-44A3-8EB0-0E1FC5470CC3}" type="slidenum">
              <a:rPr lang="de-DE" smtClean="0"/>
              <a:pPr/>
              <a:t>10</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ie Text">
    <p:spTree>
      <p:nvGrpSpPr>
        <p:cNvPr id="1" name=""/>
        <p:cNvGrpSpPr/>
        <p:nvPr/>
      </p:nvGrpSpPr>
      <p:grpSpPr>
        <a:xfrm>
          <a:off x="0" y="0"/>
          <a:ext cx="0" cy="0"/>
          <a:chOff x="0" y="0"/>
          <a:chExt cx="0" cy="0"/>
        </a:xfrm>
      </p:grpSpPr>
      <p:sp>
        <p:nvSpPr>
          <p:cNvPr id="2" name="Title 1"/>
          <p:cNvSpPr>
            <a:spLocks noGrp="1"/>
          </p:cNvSpPr>
          <p:nvPr>
            <p:ph type="ctrTitle"/>
          </p:nvPr>
        </p:nvSpPr>
        <p:spPr>
          <a:xfrm>
            <a:off x="457200" y="809135"/>
            <a:ext cx="6101509" cy="2133603"/>
          </a:xfrm>
        </p:spPr>
        <p:txBody>
          <a:bodyPr anchor="b">
            <a:noAutofit/>
          </a:bodyPr>
          <a:lstStyle>
            <a:lvl1pPr>
              <a:lnSpc>
                <a:spcPct val="90000"/>
              </a:lnSpc>
              <a:defRPr sz="5200" cap="none" normalizeH="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457200" y="2948784"/>
            <a:ext cx="6101509" cy="1752600"/>
          </a:xfrm>
        </p:spPr>
        <p:txBody>
          <a:bodyPr lIns="0" tIns="0" rIns="0" bIns="0"/>
          <a:lstStyle>
            <a:lvl1pPr marL="0" indent="0" algn="l">
              <a:buNone/>
              <a:defRPr>
                <a:solidFill>
                  <a:srgbClr val="598F1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pic>
        <p:nvPicPr>
          <p:cNvPr id="16" name="Bild 15" descr="NABU_Logo_fuer_ppt_NABU.png"/>
          <p:cNvPicPr>
            <a:picLocks noChangeAspect="1"/>
          </p:cNvPicPr>
          <p:nvPr/>
        </p:nvPicPr>
        <p:blipFill>
          <a:blip r:embed="rId2" cstate="screen">
            <a:extLst>
              <a:ext uri="{28A0092B-C50C-407E-A947-70E740481C1C}">
                <a14:useLocalDpi xmlns="" xmlns:a14="http://schemas.microsoft.com/office/drawing/2010/main" val="0"/>
              </a:ext>
            </a:extLst>
          </a:blip>
          <a:stretch>
            <a:fillRect/>
          </a:stretch>
        </p:blipFill>
        <p:spPr>
          <a:xfrm>
            <a:off x="7113964" y="10718"/>
            <a:ext cx="2030036" cy="1725226"/>
          </a:xfrm>
          <a:prstGeom prst="rect">
            <a:avLst/>
          </a:prstGeom>
        </p:spPr>
      </p:pic>
      <p:pic>
        <p:nvPicPr>
          <p:cNvPr id="9" name="Bild 8" descr="weisstorch_final_ManfredDelpho_grusskarte_rz.psd"/>
          <p:cNvPicPr>
            <a:picLocks noChangeAspect="1"/>
          </p:cNvPicPr>
          <p:nvPr/>
        </p:nvPicPr>
        <p:blipFill>
          <a:blip r:embed="rId3" cstate="screen">
            <a:extLst>
              <a:ext uri="{28A0092B-C50C-407E-A947-70E740481C1C}">
                <a14:useLocalDpi xmlns="" xmlns:a14="http://schemas.microsoft.com/office/drawing/2010/main" val="0"/>
              </a:ext>
            </a:extLst>
          </a:blip>
          <a:stretch>
            <a:fillRect/>
          </a:stretch>
        </p:blipFill>
        <p:spPr>
          <a:xfrm>
            <a:off x="-829224" y="3634038"/>
            <a:ext cx="4342299" cy="3283812"/>
          </a:xfrm>
          <a:prstGeom prst="rect">
            <a:avLst/>
          </a:prstGeom>
        </p:spPr>
      </p:pic>
    </p:spTree>
    <p:extLst>
      <p:ext uri="{BB962C8B-B14F-4D97-AF65-F5344CB8AC3E}">
        <p14:creationId xmlns="" xmlns:p14="http://schemas.microsoft.com/office/powerpoint/2010/main" val="1891539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Bilder - Lichtgrau">
    <p:spTree>
      <p:nvGrpSpPr>
        <p:cNvPr id="1" name=""/>
        <p:cNvGrpSpPr/>
        <p:nvPr/>
      </p:nvGrpSpPr>
      <p:grpSpPr>
        <a:xfrm>
          <a:off x="0" y="0"/>
          <a:ext cx="0" cy="0"/>
          <a:chOff x="0" y="0"/>
          <a:chExt cx="0" cy="0"/>
        </a:xfrm>
      </p:grpSpPr>
      <p:sp>
        <p:nvSpPr>
          <p:cNvPr id="10" name="Rechteck 9"/>
          <p:cNvSpPr/>
          <p:nvPr/>
        </p:nvSpPr>
        <p:spPr>
          <a:xfrm>
            <a:off x="0" y="1439862"/>
            <a:ext cx="9144000" cy="50442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lang="de-DE" smtClean="0"/>
              <a:t>Titelmasterformat durch Klicken bearbeiten</a:t>
            </a:r>
            <a:endParaRPr lang="en-US"/>
          </a:p>
        </p:txBody>
      </p:sp>
      <p:sp>
        <p:nvSpPr>
          <p:cNvPr id="4" name="Date Placeholder 3"/>
          <p:cNvSpPr>
            <a:spLocks noGrp="1"/>
          </p:cNvSpPr>
          <p:nvPr>
            <p:ph type="dt" sz="half" idx="10"/>
          </p:nvPr>
        </p:nvSpPr>
        <p:spPr/>
        <p:txBody>
          <a:bodyPr/>
          <a:lstStyle/>
          <a:p>
            <a:fld id="{D25A6D53-DC9C-4D4F-AAD7-BE4331152D6C}" type="datetime2">
              <a:rPr lang="de-DE" smtClean="0"/>
              <a:pPr/>
              <a:t>Dienstag, 6. Februar 2018</a:t>
            </a:fld>
            <a:endParaRPr lang="de-DE" dirty="0"/>
          </a:p>
        </p:txBody>
      </p:sp>
      <p:sp>
        <p:nvSpPr>
          <p:cNvPr id="5" name="Footer Placeholder 4"/>
          <p:cNvSpPr>
            <a:spLocks noGrp="1"/>
          </p:cNvSpPr>
          <p:nvPr>
            <p:ph type="ftr" sz="quarter" idx="11"/>
          </p:nvPr>
        </p:nvSpPr>
        <p:spPr/>
        <p:txBody>
          <a:bodyPr/>
          <a:lstStyle>
            <a:lvl1pPr algn="l">
              <a:defRPr/>
            </a:lvl1pPr>
          </a:lstStyle>
          <a:p>
            <a:r>
              <a:rPr lang="de-DE" smtClean="0"/>
              <a:t>GCM 2016</a:t>
            </a:r>
            <a:endParaRPr lang="de-DE" dirty="0"/>
          </a:p>
        </p:txBody>
      </p:sp>
      <p:sp>
        <p:nvSpPr>
          <p:cNvPr id="6" name="Slide Number Placeholder 5"/>
          <p:cNvSpPr>
            <a:spLocks noGrp="1"/>
          </p:cNvSpPr>
          <p:nvPr>
            <p:ph type="sldNum" sz="quarter" idx="12"/>
          </p:nvPr>
        </p:nvSpPr>
        <p:spPr/>
        <p:txBody>
          <a:bodyPr/>
          <a:lstStyle/>
          <a:p>
            <a:fld id="{9D26C6B8-7DF4-4F01-8878-A6272B56DAC3}" type="slidenum">
              <a:rPr lang="de-DE" smtClean="0"/>
              <a:pPr/>
              <a:t>‹Nr.›</a:t>
            </a:fld>
            <a:endParaRPr lang="de-DE"/>
          </a:p>
        </p:txBody>
      </p:sp>
      <p:cxnSp>
        <p:nvCxnSpPr>
          <p:cNvPr id="12" name="Gerade Verbindung 11"/>
          <p:cNvCxnSpPr/>
          <p:nvPr/>
        </p:nvCxnSpPr>
        <p:spPr>
          <a:xfrm>
            <a:off x="0" y="6484069"/>
            <a:ext cx="9144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4" name="Bildplatzhalter 13"/>
          <p:cNvSpPr>
            <a:spLocks noGrp="1"/>
          </p:cNvSpPr>
          <p:nvPr>
            <p:ph type="pic" sz="quarter" idx="13"/>
          </p:nvPr>
        </p:nvSpPr>
        <p:spPr>
          <a:xfrm>
            <a:off x="462899" y="1439863"/>
            <a:ext cx="1888220" cy="1560512"/>
          </a:xfrm>
        </p:spPr>
        <p:txBody>
          <a:bodyPr/>
          <a:lstStyle/>
          <a:p>
            <a:r>
              <a:rPr lang="de-DE" smtClean="0"/>
              <a:t>Bild durch Klicken auf Symbol hinzufügen</a:t>
            </a:r>
            <a:endParaRPr lang="de-DE"/>
          </a:p>
        </p:txBody>
      </p:sp>
      <p:sp>
        <p:nvSpPr>
          <p:cNvPr id="15" name="Bildplatzhalter 13"/>
          <p:cNvSpPr>
            <a:spLocks noGrp="1"/>
          </p:cNvSpPr>
          <p:nvPr>
            <p:ph type="pic" sz="quarter" idx="14"/>
          </p:nvPr>
        </p:nvSpPr>
        <p:spPr>
          <a:xfrm>
            <a:off x="2574793" y="1439863"/>
            <a:ext cx="1888220" cy="1560512"/>
          </a:xfrm>
        </p:spPr>
        <p:txBody>
          <a:bodyPr/>
          <a:lstStyle/>
          <a:p>
            <a:r>
              <a:rPr lang="de-DE" smtClean="0"/>
              <a:t>Bild durch Klicken auf Symbol hinzufügen</a:t>
            </a:r>
            <a:endParaRPr lang="de-DE"/>
          </a:p>
        </p:txBody>
      </p:sp>
      <p:sp>
        <p:nvSpPr>
          <p:cNvPr id="16" name="Bildplatzhalter 13"/>
          <p:cNvSpPr>
            <a:spLocks noGrp="1"/>
          </p:cNvSpPr>
          <p:nvPr>
            <p:ph type="pic" sz="quarter" idx="15"/>
          </p:nvPr>
        </p:nvSpPr>
        <p:spPr>
          <a:xfrm>
            <a:off x="4686687" y="1439862"/>
            <a:ext cx="1888220" cy="1560512"/>
          </a:xfrm>
        </p:spPr>
        <p:txBody>
          <a:bodyPr/>
          <a:lstStyle/>
          <a:p>
            <a:r>
              <a:rPr lang="de-DE" smtClean="0"/>
              <a:t>Bild durch Klicken auf Symbol hinzufügen</a:t>
            </a:r>
            <a:endParaRPr lang="de-DE"/>
          </a:p>
        </p:txBody>
      </p:sp>
      <p:sp>
        <p:nvSpPr>
          <p:cNvPr id="17" name="Bildplatzhalter 13"/>
          <p:cNvSpPr>
            <a:spLocks noGrp="1"/>
          </p:cNvSpPr>
          <p:nvPr>
            <p:ph type="pic" sz="quarter" idx="16"/>
          </p:nvPr>
        </p:nvSpPr>
        <p:spPr>
          <a:xfrm>
            <a:off x="6798580" y="1439862"/>
            <a:ext cx="1888220" cy="1560512"/>
          </a:xfrm>
        </p:spPr>
        <p:txBody>
          <a:bodyPr/>
          <a:lstStyle/>
          <a:p>
            <a:r>
              <a:rPr lang="de-DE" smtClean="0"/>
              <a:t>Bild durch Klicken auf Symbol hinzufügen</a:t>
            </a:r>
            <a:endParaRPr lang="de-DE" dirty="0"/>
          </a:p>
        </p:txBody>
      </p:sp>
      <p:sp>
        <p:nvSpPr>
          <p:cNvPr id="19" name="Textplatzhalter 18"/>
          <p:cNvSpPr>
            <a:spLocks noGrp="1"/>
          </p:cNvSpPr>
          <p:nvPr>
            <p:ph type="body" sz="quarter" idx="17"/>
          </p:nvPr>
        </p:nvSpPr>
        <p:spPr>
          <a:xfrm>
            <a:off x="457199" y="3097213"/>
            <a:ext cx="1893919"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Textplatzhalter 18"/>
          <p:cNvSpPr>
            <a:spLocks noGrp="1"/>
          </p:cNvSpPr>
          <p:nvPr>
            <p:ph type="body" sz="quarter" idx="18"/>
          </p:nvPr>
        </p:nvSpPr>
        <p:spPr>
          <a:xfrm>
            <a:off x="2574794" y="3097213"/>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extplatzhalter 18"/>
          <p:cNvSpPr>
            <a:spLocks noGrp="1"/>
          </p:cNvSpPr>
          <p:nvPr>
            <p:ph type="body" sz="quarter" idx="19"/>
          </p:nvPr>
        </p:nvSpPr>
        <p:spPr>
          <a:xfrm>
            <a:off x="4686687" y="3101270"/>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extplatzhalter 18"/>
          <p:cNvSpPr>
            <a:spLocks noGrp="1"/>
          </p:cNvSpPr>
          <p:nvPr>
            <p:ph type="body" sz="quarter" idx="20"/>
          </p:nvPr>
        </p:nvSpPr>
        <p:spPr>
          <a:xfrm>
            <a:off x="6798580" y="3105327"/>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 xmlns:p14="http://schemas.microsoft.com/office/powerpoint/2010/main" val="2332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foli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778170"/>
            <a:ext cx="8037513" cy="2465237"/>
          </a:xfrm>
        </p:spPr>
        <p:txBody>
          <a:bodyPr anchor="b">
            <a:normAutofit/>
          </a:bodyPr>
          <a:lstStyle>
            <a:lvl1pPr algn="l">
              <a:defRPr sz="4800" b="0" cap="all">
                <a:solidFill>
                  <a:schemeClr val="tx2"/>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457200" y="3355464"/>
            <a:ext cx="8037513" cy="2771588"/>
          </a:xfrm>
        </p:spPr>
        <p:txBody>
          <a:bodyPr lIns="0" tIns="0" rIns="0" bIns="0" anchor="t">
            <a:normAutofit/>
          </a:bodyPr>
          <a:lstStyle>
            <a:lvl1pPr marL="0" indent="0">
              <a:buNone/>
              <a:defRPr sz="2400">
                <a:solidFill>
                  <a:srgbClr val="598F1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e Placeholder 3"/>
          <p:cNvSpPr>
            <a:spLocks noGrp="1"/>
          </p:cNvSpPr>
          <p:nvPr>
            <p:ph type="dt" sz="half" idx="10"/>
          </p:nvPr>
        </p:nvSpPr>
        <p:spPr/>
        <p:txBody>
          <a:bodyPr/>
          <a:lstStyle/>
          <a:p>
            <a:fld id="{09419538-4FCB-4D49-9B8F-24E5ABF8F1D1}" type="datetime2">
              <a:rPr lang="de-DE" smtClean="0"/>
              <a:pPr/>
              <a:t>Dienstag, 6. Februar 2018</a:t>
            </a:fld>
            <a:endParaRPr lang="de-DE" dirty="0"/>
          </a:p>
        </p:txBody>
      </p:sp>
      <p:sp>
        <p:nvSpPr>
          <p:cNvPr id="5" name="Footer Placeholder 4"/>
          <p:cNvSpPr>
            <a:spLocks noGrp="1"/>
          </p:cNvSpPr>
          <p:nvPr>
            <p:ph type="ftr" sz="quarter" idx="11"/>
          </p:nvPr>
        </p:nvSpPr>
        <p:spPr/>
        <p:txBody>
          <a:bodyPr/>
          <a:lstStyle/>
          <a:p>
            <a:r>
              <a:rPr lang="de-DE" dirty="0" smtClean="0"/>
              <a:t>GCM 2016</a:t>
            </a:r>
            <a:endParaRPr lang="de-DE" dirty="0"/>
          </a:p>
        </p:txBody>
      </p:sp>
      <p:sp>
        <p:nvSpPr>
          <p:cNvPr id="6" name="Slide Number Placeholder 5"/>
          <p:cNvSpPr>
            <a:spLocks noGrp="1"/>
          </p:cNvSpPr>
          <p:nvPr>
            <p:ph type="sldNum" sz="quarter" idx="12"/>
          </p:nvPr>
        </p:nvSpPr>
        <p:spPr/>
        <p:txBody>
          <a:bodyPr/>
          <a:lstStyle/>
          <a:p>
            <a:fld id="{9D26C6B8-7DF4-4F01-8878-A6272B56DAC3}" type="slidenum">
              <a:rPr lang="de-DE" smtClean="0"/>
              <a:pPr/>
              <a:t>‹Nr.›</a:t>
            </a:fld>
            <a:endParaRPr lang="de-DE"/>
          </a:p>
        </p:txBody>
      </p:sp>
      <p:cxnSp>
        <p:nvCxnSpPr>
          <p:cNvPr id="7" name="Gerade Verbindung 6"/>
          <p:cNvCxnSpPr/>
          <p:nvPr/>
        </p:nvCxnSpPr>
        <p:spPr>
          <a:xfrm>
            <a:off x="0" y="6484069"/>
            <a:ext cx="9144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ld vollflächig">
    <p:spTree>
      <p:nvGrpSpPr>
        <p:cNvPr id="1" name=""/>
        <p:cNvGrpSpPr/>
        <p:nvPr/>
      </p:nvGrpSpPr>
      <p:grpSpPr>
        <a:xfrm>
          <a:off x="0" y="0"/>
          <a:ext cx="0" cy="0"/>
          <a:chOff x="0" y="0"/>
          <a:chExt cx="0" cy="0"/>
        </a:xfrm>
      </p:grpSpPr>
      <p:sp>
        <p:nvSpPr>
          <p:cNvPr id="15" name="Bildplatzhalter 14"/>
          <p:cNvSpPr>
            <a:spLocks noGrp="1"/>
          </p:cNvSpPr>
          <p:nvPr>
            <p:ph type="pic" sz="quarter" idx="13"/>
          </p:nvPr>
        </p:nvSpPr>
        <p:spPr>
          <a:xfrm>
            <a:off x="0" y="0"/>
            <a:ext cx="9144000" cy="6496050"/>
          </a:xfrm>
        </p:spPr>
        <p:txBody>
          <a:bodyPr/>
          <a:lstStyle/>
          <a:p>
            <a:r>
              <a:rPr lang="de-DE" smtClean="0"/>
              <a:t>Bild durch Klicken auf Symbol hinzufügen</a:t>
            </a:r>
            <a:endParaRPr lang="de-DE"/>
          </a:p>
        </p:txBody>
      </p:sp>
      <p:sp>
        <p:nvSpPr>
          <p:cNvPr id="2" name="Datumsplatzhalter 1"/>
          <p:cNvSpPr>
            <a:spLocks noGrp="1"/>
          </p:cNvSpPr>
          <p:nvPr>
            <p:ph type="dt" sz="half" idx="14"/>
          </p:nvPr>
        </p:nvSpPr>
        <p:spPr/>
        <p:txBody>
          <a:bodyPr/>
          <a:lstStyle/>
          <a:p>
            <a:fld id="{3303163C-8927-4986-AD2D-32B16DB996E7}" type="datetime2">
              <a:rPr lang="de-DE" smtClean="0"/>
              <a:pPr/>
              <a:t>Dienstag, 6. Februar 2018</a:t>
            </a:fld>
            <a:endParaRPr lang="de-DE" dirty="0"/>
          </a:p>
        </p:txBody>
      </p:sp>
      <p:sp>
        <p:nvSpPr>
          <p:cNvPr id="6" name="Fußzeilenplatzhalter 5"/>
          <p:cNvSpPr>
            <a:spLocks noGrp="1"/>
          </p:cNvSpPr>
          <p:nvPr>
            <p:ph type="ftr" sz="quarter" idx="15"/>
          </p:nvPr>
        </p:nvSpPr>
        <p:spPr/>
        <p:txBody>
          <a:bodyPr/>
          <a:lstStyle/>
          <a:p>
            <a:r>
              <a:rPr lang="de-DE" smtClean="0"/>
              <a:t>GCM 2016</a:t>
            </a:r>
            <a:endParaRPr lang="de-DE" dirty="0"/>
          </a:p>
        </p:txBody>
      </p:sp>
      <p:sp>
        <p:nvSpPr>
          <p:cNvPr id="7" name="Foliennummernplatzhalter 6"/>
          <p:cNvSpPr>
            <a:spLocks noGrp="1"/>
          </p:cNvSpPr>
          <p:nvPr>
            <p:ph type="sldNum" sz="quarter" idx="16"/>
          </p:nvPr>
        </p:nvSpPr>
        <p:spPr/>
        <p:txBody>
          <a:bodyPr/>
          <a:lstStyle/>
          <a:p>
            <a:fld id="{9D26C6B8-7DF4-4F01-8878-A6272B56DAC3}" type="slidenum">
              <a:rPr lang="de-DE" smtClean="0"/>
              <a:pPr/>
              <a:t>‹Nr.›</a:t>
            </a:fld>
            <a:endParaRPr lang="de-DE"/>
          </a:p>
        </p:txBody>
      </p:sp>
    </p:spTree>
    <p:extLst>
      <p:ext uri="{BB962C8B-B14F-4D97-AF65-F5344CB8AC3E}">
        <p14:creationId xmlns="" xmlns:p14="http://schemas.microsoft.com/office/powerpoint/2010/main" val="2025756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E3DF431B-142E-4A21-AC38-52E16AC7700A}" type="datetime2">
              <a:rPr lang="de-DE" smtClean="0"/>
              <a:pPr/>
              <a:t>Dienstag, 6. Februar 2018</a:t>
            </a:fld>
            <a:endParaRPr lang="de-DE" dirty="0"/>
          </a:p>
        </p:txBody>
      </p:sp>
      <p:sp>
        <p:nvSpPr>
          <p:cNvPr id="4" name="Footer Placeholder 3"/>
          <p:cNvSpPr>
            <a:spLocks noGrp="1"/>
          </p:cNvSpPr>
          <p:nvPr>
            <p:ph type="ftr" sz="quarter" idx="11"/>
          </p:nvPr>
        </p:nvSpPr>
        <p:spPr/>
        <p:txBody>
          <a:bodyPr/>
          <a:lstStyle>
            <a:lvl1pPr algn="l">
              <a:defRPr/>
            </a:lvl1pPr>
          </a:lstStyle>
          <a:p>
            <a:r>
              <a:rPr lang="de-DE" smtClean="0"/>
              <a:t>GCM 2016</a:t>
            </a:r>
            <a:endParaRPr lang="de-DE" dirty="0"/>
          </a:p>
        </p:txBody>
      </p:sp>
      <p:sp>
        <p:nvSpPr>
          <p:cNvPr id="5" name="Slide Number Placeholder 4"/>
          <p:cNvSpPr>
            <a:spLocks noGrp="1"/>
          </p:cNvSpPr>
          <p:nvPr>
            <p:ph type="sldNum" sz="quarter" idx="12"/>
          </p:nvPr>
        </p:nvSpPr>
        <p:spPr/>
        <p:txBody>
          <a:bodyPr/>
          <a:lstStyle/>
          <a:p>
            <a:fld id="{9D26C6B8-7DF4-4F01-8878-A6272B56DAC3}" type="slidenum">
              <a:rPr lang="de-DE" smtClean="0"/>
              <a:pPr/>
              <a:t>‹Nr.›</a:t>
            </a:fld>
            <a:endParaRPr lang="de-DE"/>
          </a:p>
        </p:txBody>
      </p:sp>
      <p:sp>
        <p:nvSpPr>
          <p:cNvPr id="6" name="Textplatzhalter 8"/>
          <p:cNvSpPr>
            <a:spLocks noGrp="1"/>
          </p:cNvSpPr>
          <p:nvPr>
            <p:ph type="body" sz="quarter" idx="13"/>
          </p:nvPr>
        </p:nvSpPr>
        <p:spPr>
          <a:xfrm>
            <a:off x="457200" y="6157913"/>
            <a:ext cx="8229600"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30C3B3-25E8-4777-A8FE-BDBA559F40AD}" type="datetime2">
              <a:rPr lang="de-DE" smtClean="0"/>
              <a:pPr/>
              <a:t>Dienstag, 6. Februar 2018</a:t>
            </a:fld>
            <a:endParaRPr lang="de-DE"/>
          </a:p>
        </p:txBody>
      </p:sp>
      <p:sp>
        <p:nvSpPr>
          <p:cNvPr id="3" name="Footer Placeholder 2"/>
          <p:cNvSpPr>
            <a:spLocks noGrp="1"/>
          </p:cNvSpPr>
          <p:nvPr>
            <p:ph type="ftr" sz="quarter" idx="11"/>
          </p:nvPr>
        </p:nvSpPr>
        <p:spPr/>
        <p:txBody>
          <a:bodyPr/>
          <a:lstStyle>
            <a:lvl1pPr algn="l">
              <a:defRPr/>
            </a:lvl1pPr>
          </a:lstStyle>
          <a:p>
            <a:r>
              <a:rPr lang="de-DE" smtClean="0"/>
              <a:t>GCM 2016</a:t>
            </a:r>
            <a:endParaRPr lang="de-DE"/>
          </a:p>
        </p:txBody>
      </p:sp>
      <p:sp>
        <p:nvSpPr>
          <p:cNvPr id="4" name="Slide Number Placeholder 3"/>
          <p:cNvSpPr>
            <a:spLocks noGrp="1"/>
          </p:cNvSpPr>
          <p:nvPr>
            <p:ph type="sldNum" sz="quarter" idx="12"/>
          </p:nvPr>
        </p:nvSpPr>
        <p:spPr/>
        <p:txBody>
          <a:bodyPr/>
          <a:lstStyle/>
          <a:p>
            <a:fld id="{9D26C6B8-7DF4-4F01-8878-A6272B56DAC3}" type="slidenum">
              <a:rPr lang="de-DE" smtClean="0"/>
              <a:pPr/>
              <a:t>‹Nr.›</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Abschlussfolie">
    <p:spTree>
      <p:nvGrpSpPr>
        <p:cNvPr id="1" name=""/>
        <p:cNvGrpSpPr/>
        <p:nvPr/>
      </p:nvGrpSpPr>
      <p:grpSpPr>
        <a:xfrm>
          <a:off x="0" y="0"/>
          <a:ext cx="0" cy="0"/>
          <a:chOff x="0" y="0"/>
          <a:chExt cx="0" cy="0"/>
        </a:xfrm>
      </p:grpSpPr>
      <p:sp>
        <p:nvSpPr>
          <p:cNvPr id="12" name="Rectangle 6"/>
          <p:cNvSpPr/>
          <p:nvPr userDrawn="1"/>
        </p:nvSpPr>
        <p:spPr>
          <a:xfrm>
            <a:off x="0" y="6492240"/>
            <a:ext cx="9144000"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umsplatzhalter 2"/>
          <p:cNvSpPr>
            <a:spLocks noGrp="1"/>
          </p:cNvSpPr>
          <p:nvPr>
            <p:ph type="dt" sz="half" idx="10"/>
          </p:nvPr>
        </p:nvSpPr>
        <p:spPr/>
        <p:txBody>
          <a:bodyPr/>
          <a:lstStyle/>
          <a:p>
            <a:fld id="{F27AFE96-03E0-41E2-812A-5873A028F47D}" type="datetime2">
              <a:rPr lang="de-DE" smtClean="0"/>
              <a:pPr/>
              <a:t>Dienstag, 6. Februar 2018</a:t>
            </a:fld>
            <a:endParaRPr lang="de-DE" dirty="0"/>
          </a:p>
        </p:txBody>
      </p:sp>
      <p:sp>
        <p:nvSpPr>
          <p:cNvPr id="4" name="Fußzeilenplatzhalter 3"/>
          <p:cNvSpPr>
            <a:spLocks noGrp="1"/>
          </p:cNvSpPr>
          <p:nvPr>
            <p:ph type="ftr" sz="quarter" idx="11"/>
          </p:nvPr>
        </p:nvSpPr>
        <p:spPr/>
        <p:txBody>
          <a:bodyPr/>
          <a:lstStyle/>
          <a:p>
            <a:r>
              <a:rPr lang="de-DE" smtClean="0"/>
              <a:t>GCM 2016</a:t>
            </a:r>
            <a:endParaRPr lang="de-DE" dirty="0"/>
          </a:p>
        </p:txBody>
      </p:sp>
      <p:sp>
        <p:nvSpPr>
          <p:cNvPr id="5" name="Foliennummernplatzhalter 4"/>
          <p:cNvSpPr>
            <a:spLocks noGrp="1"/>
          </p:cNvSpPr>
          <p:nvPr>
            <p:ph type="sldNum" sz="quarter" idx="12"/>
          </p:nvPr>
        </p:nvSpPr>
        <p:spPr/>
        <p:txBody>
          <a:bodyPr/>
          <a:lstStyle/>
          <a:p>
            <a:fld id="{9D26C6B8-7DF4-4F01-8878-A6272B56DAC3}" type="slidenum">
              <a:rPr lang="de-DE" smtClean="0"/>
              <a:pPr/>
              <a:t>‹Nr.›</a:t>
            </a:fld>
            <a:endParaRPr lang="de-DE"/>
          </a:p>
        </p:txBody>
      </p:sp>
      <p:sp>
        <p:nvSpPr>
          <p:cNvPr id="7" name="Inhaltsplatzhalter 2"/>
          <p:cNvSpPr>
            <a:spLocks noGrp="1"/>
          </p:cNvSpPr>
          <p:nvPr>
            <p:ph idx="1"/>
          </p:nvPr>
        </p:nvSpPr>
        <p:spPr>
          <a:xfrm>
            <a:off x="7113964" y="1973436"/>
            <a:ext cx="1844820" cy="4343364"/>
          </a:xfrm>
        </p:spPr>
        <p:txBody>
          <a:bodyPr/>
          <a:lstStyle>
            <a:lvl1pPr>
              <a:defRPr sz="1200"/>
            </a:lvl1pPr>
          </a:lstStyle>
          <a:p>
            <a:pPr lvl="0"/>
            <a:r>
              <a:rPr lang="de-DE" sz="1200" smtClean="0"/>
              <a:t>Textmasterformate durch Klicken bearbeiten</a:t>
            </a:r>
          </a:p>
        </p:txBody>
      </p:sp>
      <p:pic>
        <p:nvPicPr>
          <p:cNvPr id="8" name="Bild 7" descr="NABU_Logo_fuer_ppt_NABU.png"/>
          <p:cNvPicPr>
            <a:picLocks noChangeAspect="1"/>
          </p:cNvPicPr>
          <p:nvPr/>
        </p:nvPicPr>
        <p:blipFill>
          <a:blip r:embed="rId2" cstate="screen">
            <a:extLst>
              <a:ext uri="{28A0092B-C50C-407E-A947-70E740481C1C}">
                <a14:useLocalDpi xmlns="" xmlns:a14="http://schemas.microsoft.com/office/drawing/2010/main" val="0"/>
              </a:ext>
            </a:extLst>
          </a:blip>
          <a:stretch>
            <a:fillRect/>
          </a:stretch>
        </p:blipFill>
        <p:spPr>
          <a:xfrm>
            <a:off x="7113964" y="10718"/>
            <a:ext cx="2030036" cy="1725226"/>
          </a:xfrm>
          <a:prstGeom prst="rect">
            <a:avLst/>
          </a:prstGeom>
        </p:spPr>
      </p:pic>
      <p:sp>
        <p:nvSpPr>
          <p:cNvPr id="11" name="Title 1"/>
          <p:cNvSpPr>
            <a:spLocks noGrp="1"/>
          </p:cNvSpPr>
          <p:nvPr>
            <p:ph type="title"/>
          </p:nvPr>
        </p:nvSpPr>
        <p:spPr>
          <a:xfrm>
            <a:off x="457200" y="302860"/>
            <a:ext cx="6582292" cy="1496904"/>
          </a:xfrm>
        </p:spPr>
        <p:txBody>
          <a:bodyPr/>
          <a:lstStyle/>
          <a:p>
            <a:r>
              <a:rPr lang="de-DE" smtClean="0"/>
              <a:t>Titelmasterformat durch Klicken bearbeiten</a:t>
            </a:r>
            <a:endParaRPr lang="en-US" dirty="0"/>
          </a:p>
        </p:txBody>
      </p:sp>
      <p:pic>
        <p:nvPicPr>
          <p:cNvPr id="13" name="Bild 8" descr="weisstorch_final_ManfredDelpho_grusskarte_rz.psd"/>
          <p:cNvPicPr>
            <a:picLocks noChangeAspect="1"/>
          </p:cNvPicPr>
          <p:nvPr userDrawn="1"/>
        </p:nvPicPr>
        <p:blipFill>
          <a:blip r:embed="rId3" cstate="screen">
            <a:extLst>
              <a:ext uri="{28A0092B-C50C-407E-A947-70E740481C1C}">
                <a14:useLocalDpi xmlns="" xmlns:a14="http://schemas.microsoft.com/office/drawing/2010/main" val="0"/>
              </a:ext>
            </a:extLst>
          </a:blip>
          <a:stretch>
            <a:fillRect/>
          </a:stretch>
        </p:blipFill>
        <p:spPr>
          <a:xfrm>
            <a:off x="-1647807" y="795657"/>
            <a:ext cx="7569045" cy="5724000"/>
          </a:xfrm>
          <a:prstGeom prst="rect">
            <a:avLst/>
          </a:prstGeom>
        </p:spPr>
      </p:pic>
    </p:spTree>
    <p:extLst>
      <p:ext uri="{BB962C8B-B14F-4D97-AF65-F5344CB8AC3E}">
        <p14:creationId xmlns="" xmlns:p14="http://schemas.microsoft.com/office/powerpoint/2010/main" val="2544873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Inhalt -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83854347-09B7-4321-8F13-5E8CB11234B0}" type="datetime2">
              <a:rPr lang="de-DE" smtClean="0"/>
              <a:pPr/>
              <a:t>Dienstag, 6. Februar 2018</a:t>
            </a:fld>
            <a:endParaRPr lang="de-DE"/>
          </a:p>
        </p:txBody>
      </p:sp>
      <p:sp>
        <p:nvSpPr>
          <p:cNvPr id="5" name="Fußzeilenplatzhalter 4"/>
          <p:cNvSpPr>
            <a:spLocks noGrp="1"/>
          </p:cNvSpPr>
          <p:nvPr>
            <p:ph type="ftr" sz="quarter" idx="11"/>
          </p:nvPr>
        </p:nvSpPr>
        <p:spPr/>
        <p:txBody>
          <a:bodyPr/>
          <a:lstStyle/>
          <a:p>
            <a:r>
              <a:rPr lang="de-DE" smtClean="0"/>
              <a:t>GCM 2016</a:t>
            </a:r>
            <a:endParaRPr lang="de-DE"/>
          </a:p>
        </p:txBody>
      </p:sp>
      <p:sp>
        <p:nvSpPr>
          <p:cNvPr id="6" name="Foliennummernplatzhalter 5"/>
          <p:cNvSpPr>
            <a:spLocks noGrp="1"/>
          </p:cNvSpPr>
          <p:nvPr>
            <p:ph type="sldNum" sz="quarter" idx="12"/>
          </p:nvPr>
        </p:nvSpPr>
        <p:spPr/>
        <p:txBody>
          <a:bodyPr/>
          <a:lstStyle/>
          <a:p>
            <a:fld id="{16EFD5B1-68CB-4A29-8F6C-4D18DB05CB6D}" type="slidenum">
              <a:rPr lang="de-DE" smtClean="0"/>
              <a:pPr/>
              <a:t>‹Nr.›</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wei Inhalte -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440000"/>
            <a:ext cx="4038600" cy="47196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Inhaltsplatzhalter 3"/>
          <p:cNvSpPr>
            <a:spLocks noGrp="1"/>
          </p:cNvSpPr>
          <p:nvPr>
            <p:ph sz="half" idx="2"/>
          </p:nvPr>
        </p:nvSpPr>
        <p:spPr>
          <a:xfrm>
            <a:off x="4648200" y="1440000"/>
            <a:ext cx="4038600" cy="47196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5" name="Datumsplatzhalter 4"/>
          <p:cNvSpPr>
            <a:spLocks noGrp="1"/>
          </p:cNvSpPr>
          <p:nvPr>
            <p:ph type="dt" sz="half" idx="10"/>
          </p:nvPr>
        </p:nvSpPr>
        <p:spPr/>
        <p:txBody>
          <a:bodyPr/>
          <a:lstStyle/>
          <a:p>
            <a:fld id="{C14A8138-FC68-4637-BADC-3CA1AF29A8EE}" type="datetime2">
              <a:rPr lang="de-DE" smtClean="0"/>
              <a:pPr/>
              <a:t>Dienstag, 6. Februar 2018</a:t>
            </a:fld>
            <a:endParaRPr lang="de-DE"/>
          </a:p>
        </p:txBody>
      </p:sp>
      <p:sp>
        <p:nvSpPr>
          <p:cNvPr id="6" name="Fußzeilenplatzhalter 5"/>
          <p:cNvSpPr>
            <a:spLocks noGrp="1"/>
          </p:cNvSpPr>
          <p:nvPr>
            <p:ph type="ftr" sz="quarter" idx="11"/>
          </p:nvPr>
        </p:nvSpPr>
        <p:spPr/>
        <p:txBody>
          <a:bodyPr/>
          <a:lstStyle/>
          <a:p>
            <a:r>
              <a:rPr lang="de-DE" smtClean="0"/>
              <a:t>GCM 2016</a:t>
            </a:r>
            <a:endParaRPr lang="de-DE"/>
          </a:p>
        </p:txBody>
      </p:sp>
      <p:sp>
        <p:nvSpPr>
          <p:cNvPr id="7" name="Foliennummernplatzhalter 6"/>
          <p:cNvSpPr>
            <a:spLocks noGrp="1"/>
          </p:cNvSpPr>
          <p:nvPr>
            <p:ph type="sldNum" sz="quarter" idx="12"/>
          </p:nvPr>
        </p:nvSpPr>
        <p:spPr/>
        <p:txBody>
          <a:bodyPr/>
          <a:lstStyle/>
          <a:p>
            <a:fld id="{9D26C6B8-7DF4-4F01-8878-A6272B56DAC3}" type="slidenum">
              <a:rPr lang="de-DE" smtClean="0"/>
              <a:pPr/>
              <a:t>‹Nr.›</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Standar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6328FCDE-E655-4B37-A208-28EB1ABB8E10}" type="datetime2">
              <a:rPr lang="de-DE" smtClean="0"/>
              <a:pPr/>
              <a:t>Dienstag, 6. Februar 2018</a:t>
            </a:fld>
            <a:endParaRPr lang="de-DE" dirty="0"/>
          </a:p>
        </p:txBody>
      </p:sp>
      <p:sp>
        <p:nvSpPr>
          <p:cNvPr id="4" name="Footer Placeholder 3"/>
          <p:cNvSpPr>
            <a:spLocks noGrp="1"/>
          </p:cNvSpPr>
          <p:nvPr>
            <p:ph type="ftr" sz="quarter" idx="11"/>
          </p:nvPr>
        </p:nvSpPr>
        <p:spPr/>
        <p:txBody>
          <a:bodyPr/>
          <a:lstStyle>
            <a:lvl1pPr algn="l">
              <a:defRPr/>
            </a:lvl1pPr>
          </a:lstStyle>
          <a:p>
            <a:r>
              <a:rPr lang="de-DE" smtClean="0"/>
              <a:t>GCM 2016</a:t>
            </a:r>
            <a:endParaRPr lang="de-DE" dirty="0"/>
          </a:p>
        </p:txBody>
      </p:sp>
      <p:sp>
        <p:nvSpPr>
          <p:cNvPr id="5" name="Slide Number Placeholder 4"/>
          <p:cNvSpPr>
            <a:spLocks noGrp="1"/>
          </p:cNvSpPr>
          <p:nvPr>
            <p:ph type="sldNum" sz="quarter" idx="12"/>
          </p:nvPr>
        </p:nvSpPr>
        <p:spPr/>
        <p:txBody>
          <a:bodyPr/>
          <a:lstStyle/>
          <a:p>
            <a:fld id="{9D26C6B8-7DF4-4F01-8878-A6272B56DAC3}" type="slidenum">
              <a:rPr lang="de-DE" smtClean="0"/>
              <a:pPr/>
              <a:t>‹Nr.›</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3423600" y="1439863"/>
            <a:ext cx="5252856" cy="46863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Textplatzhalter 3"/>
          <p:cNvSpPr>
            <a:spLocks noGrp="1"/>
          </p:cNvSpPr>
          <p:nvPr>
            <p:ph type="body" sz="half" idx="2"/>
          </p:nvPr>
        </p:nvSpPr>
        <p:spPr>
          <a:xfrm>
            <a:off x="457200" y="1435100"/>
            <a:ext cx="27360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B771A384-7612-4CC7-87E3-84A03777C762}" type="datetime2">
              <a:rPr lang="de-DE" smtClean="0"/>
              <a:pPr/>
              <a:t>Dienstag, 6. Februar 2018</a:t>
            </a:fld>
            <a:endParaRPr lang="de-DE"/>
          </a:p>
        </p:txBody>
      </p:sp>
      <p:sp>
        <p:nvSpPr>
          <p:cNvPr id="6" name="Fußzeilenplatzhalter 5"/>
          <p:cNvSpPr>
            <a:spLocks noGrp="1"/>
          </p:cNvSpPr>
          <p:nvPr>
            <p:ph type="ftr" sz="quarter" idx="11"/>
          </p:nvPr>
        </p:nvSpPr>
        <p:spPr/>
        <p:txBody>
          <a:bodyPr/>
          <a:lstStyle/>
          <a:p>
            <a:r>
              <a:rPr lang="de-DE" smtClean="0"/>
              <a:t>GCM 2016</a:t>
            </a:r>
            <a:endParaRPr lang="de-DE"/>
          </a:p>
        </p:txBody>
      </p:sp>
      <p:sp>
        <p:nvSpPr>
          <p:cNvPr id="7" name="Foliennummernplatzhalter 6"/>
          <p:cNvSpPr>
            <a:spLocks noGrp="1"/>
          </p:cNvSpPr>
          <p:nvPr>
            <p:ph type="sldNum" sz="quarter" idx="12"/>
          </p:nvPr>
        </p:nvSpPr>
        <p:spPr/>
        <p:txBody>
          <a:bodyPr/>
          <a:lstStyle/>
          <a:p>
            <a:fld id="{AC3C7B9E-10CE-43F7-B1C0-FF2E876F370F}" type="slidenum">
              <a:rPr lang="de-DE" smtClean="0"/>
              <a:pPr/>
              <a:t>‹Nr.›</a:t>
            </a:fld>
            <a:endParaRPr lang="de-DE"/>
          </a:p>
        </p:txBody>
      </p:sp>
      <p:sp>
        <p:nvSpPr>
          <p:cNvPr id="8" name="Titel 7"/>
          <p:cNvSpPr>
            <a:spLocks noGrp="1"/>
          </p:cNvSpPr>
          <p:nvPr>
            <p:ph type="title"/>
          </p:nvPr>
        </p:nvSpPr>
        <p:spPr/>
        <p:txBody>
          <a:bodyPr/>
          <a:lstStyle/>
          <a:p>
            <a:r>
              <a:rPr lang="de-DE" smtClean="0"/>
              <a:t>Titelmasterformat durch Klicken bearbeiten</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Bild">
    <p:spTree>
      <p:nvGrpSpPr>
        <p:cNvPr id="1" name=""/>
        <p:cNvGrpSpPr/>
        <p:nvPr/>
      </p:nvGrpSpPr>
      <p:grpSpPr>
        <a:xfrm>
          <a:off x="0" y="0"/>
          <a:ext cx="0" cy="0"/>
          <a:chOff x="0" y="0"/>
          <a:chExt cx="0" cy="0"/>
        </a:xfrm>
      </p:grpSpPr>
      <p:sp>
        <p:nvSpPr>
          <p:cNvPr id="15" name="Bildplatzhalter 14"/>
          <p:cNvSpPr>
            <a:spLocks noGrp="1"/>
          </p:cNvSpPr>
          <p:nvPr>
            <p:ph type="pic" sz="quarter" idx="13"/>
          </p:nvPr>
        </p:nvSpPr>
        <p:spPr>
          <a:xfrm>
            <a:off x="0" y="0"/>
            <a:ext cx="9144000" cy="4893124"/>
          </a:xfrm>
        </p:spPr>
        <p:txBody>
          <a:bodyPr/>
          <a:lstStyle/>
          <a:p>
            <a:r>
              <a:rPr lang="de-DE" smtClean="0"/>
              <a:t>Bild durch Klicken auf Symbol hinzufügen</a:t>
            </a:r>
            <a:endParaRPr lang="de-DE"/>
          </a:p>
        </p:txBody>
      </p:sp>
      <p:sp>
        <p:nvSpPr>
          <p:cNvPr id="11" name="Title 1"/>
          <p:cNvSpPr>
            <a:spLocks noGrp="1"/>
          </p:cNvSpPr>
          <p:nvPr>
            <p:ph type="ctrTitle"/>
          </p:nvPr>
        </p:nvSpPr>
        <p:spPr>
          <a:xfrm>
            <a:off x="457200" y="4893124"/>
            <a:ext cx="6101509" cy="846648"/>
          </a:xfrm>
        </p:spPr>
        <p:txBody>
          <a:bodyPr anchor="b">
            <a:noAutofit/>
          </a:bodyPr>
          <a:lstStyle>
            <a:lvl1pPr>
              <a:lnSpc>
                <a:spcPct val="90000"/>
              </a:lnSpc>
              <a:defRPr sz="2800" cap="none" normalizeH="0" baseline="0"/>
            </a:lvl1pPr>
          </a:lstStyle>
          <a:p>
            <a:r>
              <a:rPr lang="de-DE" smtClean="0"/>
              <a:t>Titelmasterformat durch Klicken bearbeiten</a:t>
            </a:r>
            <a:endParaRPr lang="en-US" dirty="0"/>
          </a:p>
        </p:txBody>
      </p:sp>
      <p:sp>
        <p:nvSpPr>
          <p:cNvPr id="12" name="Subtitle 2"/>
          <p:cNvSpPr>
            <a:spLocks noGrp="1"/>
          </p:cNvSpPr>
          <p:nvPr>
            <p:ph type="subTitle" idx="1"/>
          </p:nvPr>
        </p:nvSpPr>
        <p:spPr>
          <a:xfrm>
            <a:off x="457200" y="5739772"/>
            <a:ext cx="6101509" cy="507858"/>
          </a:xfrm>
        </p:spPr>
        <p:txBody>
          <a:bodyPr lIns="0" tIns="0" rIns="0" bIns="0"/>
          <a:lstStyle>
            <a:lvl1pPr marL="0" indent="0" algn="l">
              <a:buNone/>
              <a:defRPr sz="1800">
                <a:solidFill>
                  <a:srgbClr val="598F1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en-US" dirty="0"/>
          </a:p>
        </p:txBody>
      </p:sp>
      <p:sp>
        <p:nvSpPr>
          <p:cNvPr id="10" name="Bildplatzhalter 9"/>
          <p:cNvSpPr>
            <a:spLocks noGrp="1"/>
          </p:cNvSpPr>
          <p:nvPr>
            <p:ph type="pic" sz="quarter" idx="14"/>
          </p:nvPr>
        </p:nvSpPr>
        <p:spPr>
          <a:xfrm>
            <a:off x="457200" y="0"/>
            <a:ext cx="1562400" cy="1328400"/>
          </a:xfrm>
        </p:spPr>
        <p:txBody>
          <a:bodyPr/>
          <a:lstStyle/>
          <a:p>
            <a:r>
              <a:rPr lang="de-DE" smtClean="0"/>
              <a:t>Bild durch Klicken auf Symbol hinzufügen</a:t>
            </a:r>
            <a:endParaRPr lang="de-DE"/>
          </a:p>
        </p:txBody>
      </p:sp>
    </p:spTree>
    <p:extLst>
      <p:ext uri="{BB962C8B-B14F-4D97-AF65-F5344CB8AC3E}">
        <p14:creationId xmlns="" xmlns:p14="http://schemas.microsoft.com/office/powerpoint/2010/main" val="4249496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457200" y="1440000"/>
            <a:ext cx="8229600" cy="471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de-DE"/>
          </a:p>
        </p:txBody>
      </p:sp>
      <p:sp>
        <p:nvSpPr>
          <p:cNvPr id="4" name="Textplatzhalter 3"/>
          <p:cNvSpPr>
            <a:spLocks noGrp="1"/>
          </p:cNvSpPr>
          <p:nvPr>
            <p:ph type="body" sz="half" idx="2"/>
          </p:nvPr>
        </p:nvSpPr>
        <p:spPr>
          <a:xfrm>
            <a:off x="457200" y="6159600"/>
            <a:ext cx="8229600" cy="2592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CEE654A2-9BBC-4E08-811A-AB707F4F43FC}" type="datetime2">
              <a:rPr lang="de-DE" smtClean="0"/>
              <a:pPr/>
              <a:t>Dienstag, 6. Februar 2018</a:t>
            </a:fld>
            <a:endParaRPr lang="de-DE"/>
          </a:p>
        </p:txBody>
      </p:sp>
      <p:sp>
        <p:nvSpPr>
          <p:cNvPr id="6" name="Fußzeilenplatzhalter 5"/>
          <p:cNvSpPr>
            <a:spLocks noGrp="1"/>
          </p:cNvSpPr>
          <p:nvPr>
            <p:ph type="ftr" sz="quarter" idx="11"/>
          </p:nvPr>
        </p:nvSpPr>
        <p:spPr/>
        <p:txBody>
          <a:bodyPr/>
          <a:lstStyle/>
          <a:p>
            <a:r>
              <a:rPr lang="de-DE" smtClean="0"/>
              <a:t>GCM 2016</a:t>
            </a:r>
            <a:endParaRPr lang="de-DE"/>
          </a:p>
        </p:txBody>
      </p:sp>
      <p:sp>
        <p:nvSpPr>
          <p:cNvPr id="7" name="Foliennummernplatzhalter 6"/>
          <p:cNvSpPr>
            <a:spLocks noGrp="1"/>
          </p:cNvSpPr>
          <p:nvPr>
            <p:ph type="sldNum" sz="quarter" idx="12"/>
          </p:nvPr>
        </p:nvSpPr>
        <p:spPr/>
        <p:txBody>
          <a:bodyPr/>
          <a:lstStyle/>
          <a:p>
            <a:fld id="{AC3C7B9E-10CE-43F7-B1C0-FF2E876F370F}" type="slidenum">
              <a:rPr lang="de-DE" smtClean="0"/>
              <a:pPr/>
              <a:t>‹Nr.›</a:t>
            </a:fld>
            <a:endParaRPr lang="de-DE"/>
          </a:p>
        </p:txBody>
      </p:sp>
      <p:sp>
        <p:nvSpPr>
          <p:cNvPr id="8" name="Titel 7"/>
          <p:cNvSpPr>
            <a:spLocks noGrp="1"/>
          </p:cNvSpPr>
          <p:nvPr>
            <p:ph type="title"/>
          </p:nvPr>
        </p:nvSpPr>
        <p:spPr/>
        <p:txBody>
          <a:bodyPr/>
          <a:lstStyle/>
          <a:p>
            <a:r>
              <a:rPr lang="de-DE" smtClean="0"/>
              <a:t>Titelmasterformat durch Klicken bearbeiten</a:t>
            </a:r>
            <a:endParaRPr lang="de-D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7130B311-2154-4C4B-AF6A-004FFEDA2636}" type="datetime2">
              <a:rPr lang="de-DE" smtClean="0"/>
              <a:pPr/>
              <a:t>Dienstag, 6. Februar 2018</a:t>
            </a:fld>
            <a:endParaRPr lang="de-DE"/>
          </a:p>
        </p:txBody>
      </p:sp>
      <p:sp>
        <p:nvSpPr>
          <p:cNvPr id="5" name="Fußzeilenplatzhalter 4"/>
          <p:cNvSpPr>
            <a:spLocks noGrp="1"/>
          </p:cNvSpPr>
          <p:nvPr>
            <p:ph type="ftr" sz="quarter" idx="11"/>
          </p:nvPr>
        </p:nvSpPr>
        <p:spPr/>
        <p:txBody>
          <a:bodyPr/>
          <a:lstStyle/>
          <a:p>
            <a:r>
              <a:rPr lang="de-DE" smtClean="0"/>
              <a:t>GCM 2016</a:t>
            </a:r>
            <a:endParaRPr lang="de-DE"/>
          </a:p>
        </p:txBody>
      </p:sp>
      <p:sp>
        <p:nvSpPr>
          <p:cNvPr id="6" name="Foliennummernplatzhalter 5"/>
          <p:cNvSpPr>
            <a:spLocks noGrp="1"/>
          </p:cNvSpPr>
          <p:nvPr>
            <p:ph type="sldNum" sz="quarter" idx="12"/>
          </p:nvPr>
        </p:nvSpPr>
        <p:spPr/>
        <p:txBody>
          <a:bodyPr/>
          <a:lstStyle/>
          <a:p>
            <a:fld id="{AC3C7B9E-10CE-43F7-B1C0-FF2E876F370F}" type="slidenum">
              <a:rPr lang="de-DE" smtClean="0"/>
              <a:pPr/>
              <a:t>‹Nr.›</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8AFFB63A-5630-4172-AE60-15A0E237055B}" type="datetime2">
              <a:rPr lang="de-DE" smtClean="0"/>
              <a:pPr/>
              <a:t>Dienstag, 6. Februar 2018</a:t>
            </a:fld>
            <a:endParaRPr lang="de-DE"/>
          </a:p>
        </p:txBody>
      </p:sp>
      <p:sp>
        <p:nvSpPr>
          <p:cNvPr id="5" name="Fußzeilenplatzhalter 4"/>
          <p:cNvSpPr>
            <a:spLocks noGrp="1"/>
          </p:cNvSpPr>
          <p:nvPr>
            <p:ph type="ftr" sz="quarter" idx="11"/>
          </p:nvPr>
        </p:nvSpPr>
        <p:spPr/>
        <p:txBody>
          <a:bodyPr/>
          <a:lstStyle/>
          <a:p>
            <a:r>
              <a:rPr lang="de-DE" smtClean="0"/>
              <a:t>GCM 2016</a:t>
            </a:r>
            <a:endParaRPr lang="de-DE"/>
          </a:p>
        </p:txBody>
      </p:sp>
      <p:sp>
        <p:nvSpPr>
          <p:cNvPr id="6" name="Foliennummernplatzhalter 5"/>
          <p:cNvSpPr>
            <a:spLocks noGrp="1"/>
          </p:cNvSpPr>
          <p:nvPr>
            <p:ph type="sldNum" sz="quarter" idx="12"/>
          </p:nvPr>
        </p:nvSpPr>
        <p:spPr/>
        <p:txBody>
          <a:bodyPr/>
          <a:lstStyle/>
          <a:p>
            <a:fld id="{AC3C7B9E-10CE-43F7-B1C0-FF2E876F370F}" type="slidenum">
              <a:rPr lang="de-DE" smtClean="0"/>
              <a:pPr/>
              <a:t>‹Nr.›</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fld id="{12108465-22BB-41C1-AF53-410C66A77A28}" type="datetime2">
              <a:rPr lang="de-DE" smtClean="0"/>
              <a:pPr>
                <a:defRPr/>
              </a:pPr>
              <a:t>Dienstag, 6. Februar 2018</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r>
              <a:rPr lang="en-GB" smtClean="0"/>
              <a:t>GCM 2016</a:t>
            </a: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6C312240-A331-446A-9094-FC03F0473F81}" type="slidenum">
              <a:rPr lang="en-GB"/>
              <a:pPr>
                <a:defRPr/>
              </a:pPr>
              <a:t>‹Nr.›</a:t>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195736" y="4052664"/>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dirty="0"/>
          </a:p>
        </p:txBody>
      </p:sp>
      <p:sp>
        <p:nvSpPr>
          <p:cNvPr id="7" name="Title 6"/>
          <p:cNvSpPr>
            <a:spLocks noGrp="1"/>
          </p:cNvSpPr>
          <p:nvPr>
            <p:ph type="title"/>
          </p:nvPr>
        </p:nvSpPr>
        <p:spPr>
          <a:xfrm>
            <a:off x="662880" y="2862064"/>
            <a:ext cx="8229600" cy="1143000"/>
          </a:xfrm>
        </p:spPr>
        <p:txBody>
          <a:bodyPr/>
          <a:lstStyle/>
          <a:p>
            <a:r>
              <a:rPr lang="en-US" smtClean="0"/>
              <a:t>Click to edit Master title style</a:t>
            </a:r>
            <a:endParaRPr lang="en-GB" dirty="0"/>
          </a:p>
        </p:txBody>
      </p:sp>
      <p:sp>
        <p:nvSpPr>
          <p:cNvPr id="4" name="Content Placeholder 3"/>
          <p:cNvSpPr>
            <a:spLocks noGrp="1"/>
          </p:cNvSpPr>
          <p:nvPr>
            <p:ph sz="quarter" idx="10"/>
          </p:nvPr>
        </p:nvSpPr>
        <p:spPr>
          <a:xfrm>
            <a:off x="0" y="0"/>
            <a:ext cx="4572000" cy="278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
        <p:nvSpPr>
          <p:cNvPr id="6" name="Content Placeholder 3"/>
          <p:cNvSpPr>
            <a:spLocks noGrp="1"/>
          </p:cNvSpPr>
          <p:nvPr>
            <p:ph sz="quarter" idx="11"/>
          </p:nvPr>
        </p:nvSpPr>
        <p:spPr>
          <a:xfrm>
            <a:off x="4550916" y="0"/>
            <a:ext cx="4572000" cy="2781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BE"/>
          </a:p>
        </p:txBody>
      </p:sp>
    </p:spTree>
    <p:extLst>
      <p:ext uri="{BB962C8B-B14F-4D97-AF65-F5344CB8AC3E}">
        <p14:creationId xmlns="" xmlns:p14="http://schemas.microsoft.com/office/powerpoint/2010/main" val="41722480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4" name="Datumsplatzhalter 3"/>
          <p:cNvSpPr>
            <a:spLocks noGrp="1"/>
          </p:cNvSpPr>
          <p:nvPr>
            <p:ph type="dt" sz="half" idx="10"/>
          </p:nvPr>
        </p:nvSpPr>
        <p:spPr/>
        <p:txBody>
          <a:bodyPr/>
          <a:lstStyle/>
          <a:p>
            <a:fld id="{71D36A6A-A7F0-4888-A560-1735F617A6CD}" type="datetime2">
              <a:rPr lang="de-DE" smtClean="0"/>
              <a:pPr/>
              <a:t>Dienstag, 6. Februar 2018</a:t>
            </a:fld>
            <a:endParaRPr lang="de-DE"/>
          </a:p>
        </p:txBody>
      </p:sp>
      <p:sp>
        <p:nvSpPr>
          <p:cNvPr id="5" name="Fußzeilenplatzhalter 4"/>
          <p:cNvSpPr>
            <a:spLocks noGrp="1"/>
          </p:cNvSpPr>
          <p:nvPr>
            <p:ph type="ftr" sz="quarter" idx="11"/>
          </p:nvPr>
        </p:nvSpPr>
        <p:spPr/>
        <p:txBody>
          <a:bodyPr/>
          <a:lstStyle/>
          <a:p>
            <a:r>
              <a:rPr lang="de-DE" dirty="0" smtClean="0"/>
              <a:t>GCM 2016</a:t>
            </a:r>
            <a:endParaRPr lang="de-DE" dirty="0"/>
          </a:p>
        </p:txBody>
      </p:sp>
      <p:sp>
        <p:nvSpPr>
          <p:cNvPr id="6" name="Foliennummernplatzhalter 5"/>
          <p:cNvSpPr>
            <a:spLocks noGrp="1"/>
          </p:cNvSpPr>
          <p:nvPr>
            <p:ph type="sldNum" sz="quarter" idx="12"/>
          </p:nvPr>
        </p:nvSpPr>
        <p:spPr/>
        <p:txBody>
          <a:bodyPr/>
          <a:lstStyle/>
          <a:p>
            <a:fld id="{16EFD5B1-68CB-4A29-8F6C-4D18DB05CB6D}" type="slidenum">
              <a:rPr lang="de-DE" smtClean="0"/>
              <a:pPr/>
              <a:t>‹Nr.›</a:t>
            </a:fld>
            <a:endParaRPr lang="de-DE"/>
          </a:p>
        </p:txBody>
      </p:sp>
      <p:sp>
        <p:nvSpPr>
          <p:cNvPr id="10" name="Textplatzhalter 9"/>
          <p:cNvSpPr>
            <a:spLocks noGrp="1"/>
          </p:cNvSpPr>
          <p:nvPr>
            <p:ph type="body" sz="quarter" idx="13"/>
          </p:nvPr>
        </p:nvSpPr>
        <p:spPr>
          <a:xfrm>
            <a:off x="457200" y="6159600"/>
            <a:ext cx="8229600" cy="259200"/>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und Inhalt - Lichtgrau">
    <p:spTree>
      <p:nvGrpSpPr>
        <p:cNvPr id="1" name=""/>
        <p:cNvGrpSpPr/>
        <p:nvPr/>
      </p:nvGrpSpPr>
      <p:grpSpPr>
        <a:xfrm>
          <a:off x="0" y="0"/>
          <a:ext cx="0" cy="0"/>
          <a:chOff x="0" y="0"/>
          <a:chExt cx="0" cy="0"/>
        </a:xfrm>
      </p:grpSpPr>
      <p:sp>
        <p:nvSpPr>
          <p:cNvPr id="14" name="Rechteck 13"/>
          <p:cNvSpPr/>
          <p:nvPr userDrawn="1"/>
        </p:nvSpPr>
        <p:spPr>
          <a:xfrm>
            <a:off x="0" y="1439862"/>
            <a:ext cx="9144000" cy="50442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0" y="1439862"/>
            <a:ext cx="9144000" cy="50442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lang="de-DE" smtClean="0"/>
              <a:t>Titelmasterformat durch Klicken bearbeiten</a:t>
            </a:r>
            <a:endParaRPr lang="en-US"/>
          </a:p>
        </p:txBody>
      </p:sp>
      <p:sp>
        <p:nvSpPr>
          <p:cNvPr id="4" name="Date Placeholder 3"/>
          <p:cNvSpPr>
            <a:spLocks noGrp="1"/>
          </p:cNvSpPr>
          <p:nvPr>
            <p:ph type="dt" sz="half" idx="10"/>
          </p:nvPr>
        </p:nvSpPr>
        <p:spPr/>
        <p:txBody>
          <a:bodyPr/>
          <a:lstStyle/>
          <a:p>
            <a:fld id="{51413174-E160-4AFD-8ACE-FE0E0800BACD}" type="datetime2">
              <a:rPr lang="de-DE" smtClean="0"/>
              <a:pPr/>
              <a:t>Dienstag, 6. Februar 2018</a:t>
            </a:fld>
            <a:endParaRPr lang="de-DE"/>
          </a:p>
        </p:txBody>
      </p:sp>
      <p:sp>
        <p:nvSpPr>
          <p:cNvPr id="5" name="Footer Placeholder 4"/>
          <p:cNvSpPr>
            <a:spLocks noGrp="1"/>
          </p:cNvSpPr>
          <p:nvPr>
            <p:ph type="ftr" sz="quarter" idx="11"/>
          </p:nvPr>
        </p:nvSpPr>
        <p:spPr/>
        <p:txBody>
          <a:bodyPr/>
          <a:lstStyle>
            <a:lvl1pPr algn="l">
              <a:defRPr/>
            </a:lvl1pPr>
          </a:lstStyle>
          <a:p>
            <a:r>
              <a:rPr lang="de-DE" smtClean="0"/>
              <a:t>GCM 2016</a:t>
            </a:r>
            <a:endParaRPr lang="de-DE"/>
          </a:p>
        </p:txBody>
      </p:sp>
      <p:sp>
        <p:nvSpPr>
          <p:cNvPr id="6" name="Slide Number Placeholder 5"/>
          <p:cNvSpPr>
            <a:spLocks noGrp="1"/>
          </p:cNvSpPr>
          <p:nvPr>
            <p:ph type="sldNum" sz="quarter" idx="12"/>
          </p:nvPr>
        </p:nvSpPr>
        <p:spPr/>
        <p:txBody>
          <a:bodyPr/>
          <a:lstStyle/>
          <a:p>
            <a:fld id="{9D26C6B8-7DF4-4F01-8878-A6272B56DAC3}" type="slidenum">
              <a:rPr lang="de-DE" smtClean="0"/>
              <a:pPr/>
              <a:t>‹Nr.›</a:t>
            </a:fld>
            <a:endParaRPr lang="de-DE"/>
          </a:p>
        </p:txBody>
      </p:sp>
      <p:cxnSp>
        <p:nvCxnSpPr>
          <p:cNvPr id="12" name="Gerade Verbindung 11"/>
          <p:cNvCxnSpPr/>
          <p:nvPr/>
        </p:nvCxnSpPr>
        <p:spPr>
          <a:xfrm>
            <a:off x="0" y="6484069"/>
            <a:ext cx="9144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1" name="Inhaltsplatzhalter 6"/>
          <p:cNvSpPr>
            <a:spLocks noGrp="1"/>
          </p:cNvSpPr>
          <p:nvPr>
            <p:ph sz="quarter" idx="14"/>
          </p:nvPr>
        </p:nvSpPr>
        <p:spPr>
          <a:xfrm>
            <a:off x="457200" y="1619250"/>
            <a:ext cx="8229600" cy="4538663"/>
          </a:xfrm>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3" name="Textplatzhalter 8"/>
          <p:cNvSpPr>
            <a:spLocks noGrp="1"/>
          </p:cNvSpPr>
          <p:nvPr>
            <p:ph type="body" sz="quarter" idx="13"/>
          </p:nvPr>
        </p:nvSpPr>
        <p:spPr>
          <a:xfrm>
            <a:off x="457200" y="6157913"/>
            <a:ext cx="8229600"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 xmlns:p14="http://schemas.microsoft.com/office/powerpoint/2010/main" val="3042346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Zwei Inhalte - Lichtgrau">
    <p:spTree>
      <p:nvGrpSpPr>
        <p:cNvPr id="1" name=""/>
        <p:cNvGrpSpPr/>
        <p:nvPr/>
      </p:nvGrpSpPr>
      <p:grpSpPr>
        <a:xfrm>
          <a:off x="0" y="0"/>
          <a:ext cx="0" cy="0"/>
          <a:chOff x="0" y="0"/>
          <a:chExt cx="0" cy="0"/>
        </a:xfrm>
      </p:grpSpPr>
      <p:sp>
        <p:nvSpPr>
          <p:cNvPr id="8" name="Rechteck 7"/>
          <p:cNvSpPr/>
          <p:nvPr/>
        </p:nvSpPr>
        <p:spPr>
          <a:xfrm>
            <a:off x="0" y="1439862"/>
            <a:ext cx="9144000" cy="504420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lang="de-DE" smtClean="0"/>
              <a:t>Titelmasterformat durch Klicken bearbeiten</a:t>
            </a:r>
            <a:endParaRPr lang="en-US"/>
          </a:p>
        </p:txBody>
      </p:sp>
      <p:sp>
        <p:nvSpPr>
          <p:cNvPr id="3" name="Content Placeholder 2"/>
          <p:cNvSpPr>
            <a:spLocks noGrp="1"/>
          </p:cNvSpPr>
          <p:nvPr>
            <p:ph sz="half" idx="1"/>
          </p:nvPr>
        </p:nvSpPr>
        <p:spPr>
          <a:xfrm>
            <a:off x="457200" y="1620000"/>
            <a:ext cx="4038600" cy="4537913"/>
          </a:xfrm>
        </p:spPr>
        <p:txBody>
          <a:bodyPr lIns="0" tIns="0" rIns="0" bIns="0"/>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648200" y="1620000"/>
            <a:ext cx="4038600" cy="4537913"/>
          </a:xfrm>
        </p:spPr>
        <p:txBody>
          <a:bodyPr lIns="0" tIns="0" rIns="0"/>
          <a:lstStyle>
            <a:lvl1pPr>
              <a:defRPr sz="2000"/>
            </a:lvl1pPr>
            <a:lvl2pPr>
              <a:defRPr sz="2000"/>
            </a:lvl2pPr>
            <a:lvl3pPr>
              <a:defRPr sz="2000"/>
            </a:lvl3pPr>
            <a:lvl4pPr>
              <a:defRPr sz="2000"/>
            </a:lvl4pPr>
            <a:lvl5pPr>
              <a:defRPr sz="2000"/>
            </a:lvl5pPr>
            <a:lvl6pPr>
              <a:buAutoNum type="arabicPeriod"/>
              <a:defRPr sz="2000"/>
            </a:lvl6pPr>
            <a:lvl7pPr>
              <a:buAutoNum type="arabicPeriod"/>
              <a:defRPr sz="2000"/>
            </a:lvl7pPr>
            <a:lvl8pPr>
              <a:buAutoNum type="arabicPeriod"/>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08C5F53A-4395-49CC-9330-D68747BFD50E}" type="datetime2">
              <a:rPr lang="de-DE" smtClean="0"/>
              <a:pPr/>
              <a:t>Dienstag, 6. Februar 2018</a:t>
            </a:fld>
            <a:endParaRPr lang="de-DE" dirty="0"/>
          </a:p>
        </p:txBody>
      </p:sp>
      <p:sp>
        <p:nvSpPr>
          <p:cNvPr id="6" name="Footer Placeholder 5"/>
          <p:cNvSpPr>
            <a:spLocks noGrp="1"/>
          </p:cNvSpPr>
          <p:nvPr>
            <p:ph type="ftr" sz="quarter" idx="11"/>
          </p:nvPr>
        </p:nvSpPr>
        <p:spPr/>
        <p:txBody>
          <a:bodyPr/>
          <a:lstStyle>
            <a:lvl1pPr algn="l">
              <a:defRPr/>
            </a:lvl1pPr>
          </a:lstStyle>
          <a:p>
            <a:r>
              <a:rPr lang="de-DE" smtClean="0"/>
              <a:t>GCM 2016</a:t>
            </a:r>
            <a:endParaRPr lang="de-DE" dirty="0"/>
          </a:p>
        </p:txBody>
      </p:sp>
      <p:sp>
        <p:nvSpPr>
          <p:cNvPr id="7" name="Slide Number Placeholder 6"/>
          <p:cNvSpPr>
            <a:spLocks noGrp="1"/>
          </p:cNvSpPr>
          <p:nvPr>
            <p:ph type="sldNum" sz="quarter" idx="12"/>
          </p:nvPr>
        </p:nvSpPr>
        <p:spPr/>
        <p:txBody>
          <a:bodyPr/>
          <a:lstStyle/>
          <a:p>
            <a:fld id="{9D26C6B8-7DF4-4F01-8878-A6272B56DAC3}" type="slidenum">
              <a:rPr lang="de-DE" smtClean="0"/>
              <a:pPr/>
              <a:t>‹Nr.›</a:t>
            </a:fld>
            <a:endParaRPr lang="de-DE"/>
          </a:p>
        </p:txBody>
      </p:sp>
      <p:cxnSp>
        <p:nvCxnSpPr>
          <p:cNvPr id="9" name="Gerade Verbindung 8"/>
          <p:cNvCxnSpPr/>
          <p:nvPr/>
        </p:nvCxnSpPr>
        <p:spPr>
          <a:xfrm>
            <a:off x="0" y="6484069"/>
            <a:ext cx="9144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0" name="Textplatzhalter 8"/>
          <p:cNvSpPr>
            <a:spLocks noGrp="1"/>
          </p:cNvSpPr>
          <p:nvPr>
            <p:ph type="body" sz="quarter" idx="13"/>
          </p:nvPr>
        </p:nvSpPr>
        <p:spPr>
          <a:xfrm>
            <a:off x="457200" y="6157913"/>
            <a:ext cx="4038600"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1" name="Textplatzhalter 8"/>
          <p:cNvSpPr>
            <a:spLocks noGrp="1"/>
          </p:cNvSpPr>
          <p:nvPr>
            <p:ph type="body" sz="quarter" idx="14"/>
          </p:nvPr>
        </p:nvSpPr>
        <p:spPr>
          <a:xfrm>
            <a:off x="4648200" y="6157913"/>
            <a:ext cx="4038600"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 xmlns:p14="http://schemas.microsoft.com/office/powerpoint/2010/main" val="1100241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 und Inhalt + Bild schmal">
    <p:spTree>
      <p:nvGrpSpPr>
        <p:cNvPr id="1" name=""/>
        <p:cNvGrpSpPr/>
        <p:nvPr/>
      </p:nvGrpSpPr>
      <p:grpSpPr>
        <a:xfrm>
          <a:off x="0" y="0"/>
          <a:ext cx="0" cy="0"/>
          <a:chOff x="0" y="0"/>
          <a:chExt cx="0" cy="0"/>
        </a:xfrm>
      </p:grpSpPr>
      <p:sp>
        <p:nvSpPr>
          <p:cNvPr id="2" name="Title 1"/>
          <p:cNvSpPr>
            <a:spLocks noGrp="1"/>
          </p:cNvSpPr>
          <p:nvPr>
            <p:ph type="title"/>
          </p:nvPr>
        </p:nvSpPr>
        <p:spPr>
          <a:xfrm>
            <a:off x="457200" y="239040"/>
            <a:ext cx="5251449" cy="990600"/>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457199" y="1440000"/>
            <a:ext cx="5251450" cy="4718304"/>
          </a:xfrm>
        </p:spPr>
        <p:txBody>
          <a:bodyPr lIns="0" tIns="0" rIns="0" bIns="0"/>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9D01BF73-B269-477A-BCA8-4675AEA56C9C}" type="datetime2">
              <a:rPr lang="de-DE" smtClean="0"/>
              <a:pPr/>
              <a:t>Dienstag, 6. Februar 2018</a:t>
            </a:fld>
            <a:endParaRPr lang="de-DE" dirty="0"/>
          </a:p>
        </p:txBody>
      </p:sp>
      <p:sp>
        <p:nvSpPr>
          <p:cNvPr id="6" name="Footer Placeholder 5"/>
          <p:cNvSpPr>
            <a:spLocks noGrp="1"/>
          </p:cNvSpPr>
          <p:nvPr>
            <p:ph type="ftr" sz="quarter" idx="11"/>
          </p:nvPr>
        </p:nvSpPr>
        <p:spPr/>
        <p:txBody>
          <a:bodyPr/>
          <a:lstStyle>
            <a:lvl1pPr algn="l">
              <a:defRPr/>
            </a:lvl1pPr>
          </a:lstStyle>
          <a:p>
            <a:r>
              <a:rPr lang="de-DE" smtClean="0"/>
              <a:t>GCM 2016</a:t>
            </a:r>
            <a:endParaRPr lang="de-DE" dirty="0"/>
          </a:p>
        </p:txBody>
      </p:sp>
      <p:sp>
        <p:nvSpPr>
          <p:cNvPr id="7" name="Slide Number Placeholder 6"/>
          <p:cNvSpPr>
            <a:spLocks noGrp="1"/>
          </p:cNvSpPr>
          <p:nvPr>
            <p:ph type="sldNum" sz="quarter" idx="12"/>
          </p:nvPr>
        </p:nvSpPr>
        <p:spPr/>
        <p:txBody>
          <a:bodyPr/>
          <a:lstStyle/>
          <a:p>
            <a:fld id="{9D26C6B8-7DF4-4F01-8878-A6272B56DAC3}" type="slidenum">
              <a:rPr lang="de-DE" smtClean="0"/>
              <a:pPr/>
              <a:t>‹Nr.›</a:t>
            </a:fld>
            <a:endParaRPr lang="de-DE"/>
          </a:p>
        </p:txBody>
      </p:sp>
      <p:sp>
        <p:nvSpPr>
          <p:cNvPr id="9" name="Bildplatzhalter 8"/>
          <p:cNvSpPr>
            <a:spLocks noGrp="1"/>
          </p:cNvSpPr>
          <p:nvPr>
            <p:ph type="pic" sz="quarter" idx="13"/>
          </p:nvPr>
        </p:nvSpPr>
        <p:spPr>
          <a:xfrm>
            <a:off x="5940000" y="0"/>
            <a:ext cx="3211286" cy="6498000"/>
          </a:xfrm>
        </p:spPr>
        <p:txBody>
          <a:bodyPr/>
          <a:lstStyle/>
          <a:p>
            <a:r>
              <a:rPr lang="de-DE" smtClean="0"/>
              <a:t>Bild durch Klicken auf Symbol hinzufügen</a:t>
            </a:r>
            <a:endParaRPr lang="de-DE"/>
          </a:p>
        </p:txBody>
      </p:sp>
      <p:sp>
        <p:nvSpPr>
          <p:cNvPr id="8" name="Textplatzhalter 8"/>
          <p:cNvSpPr>
            <a:spLocks noGrp="1"/>
          </p:cNvSpPr>
          <p:nvPr>
            <p:ph type="body" sz="quarter" idx="14"/>
          </p:nvPr>
        </p:nvSpPr>
        <p:spPr>
          <a:xfrm>
            <a:off x="457200" y="6157913"/>
            <a:ext cx="5251450" cy="258762"/>
          </a:xfrm>
        </p:spPr>
        <p:txBody>
          <a:bodyPr/>
          <a:lstStyle>
            <a:lvl1pPr>
              <a:defRPr sz="1400"/>
            </a:lvl1pPr>
            <a:lvl2pPr>
              <a:defRPr sz="1400"/>
            </a:lvl2pPr>
            <a:lvl3pPr>
              <a:defRPr sz="1400"/>
            </a:lvl3pPr>
            <a:lvl4pPr>
              <a:defRPr sz="1400"/>
            </a:lvl4pPr>
            <a:lvl5pPr>
              <a:defRPr sz="1400"/>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 xmlns:p14="http://schemas.microsoft.com/office/powerpoint/2010/main" val="2335187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 und Inhalt + 2 Bilder schmal">
    <p:spTree>
      <p:nvGrpSpPr>
        <p:cNvPr id="1" name=""/>
        <p:cNvGrpSpPr/>
        <p:nvPr/>
      </p:nvGrpSpPr>
      <p:grpSpPr>
        <a:xfrm>
          <a:off x="0" y="0"/>
          <a:ext cx="0" cy="0"/>
          <a:chOff x="0" y="0"/>
          <a:chExt cx="0" cy="0"/>
        </a:xfrm>
      </p:grpSpPr>
      <p:sp>
        <p:nvSpPr>
          <p:cNvPr id="2" name="Title 1"/>
          <p:cNvSpPr>
            <a:spLocks noGrp="1"/>
          </p:cNvSpPr>
          <p:nvPr>
            <p:ph type="title"/>
          </p:nvPr>
        </p:nvSpPr>
        <p:spPr>
          <a:xfrm>
            <a:off x="457200" y="239040"/>
            <a:ext cx="5251449" cy="990600"/>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457199" y="1440000"/>
            <a:ext cx="5251450" cy="4718304"/>
          </a:xfrm>
        </p:spPr>
        <p:txBody>
          <a:bodyPr lIns="0" tIns="0" rIns="0" bIns="0"/>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7185DB04-72D0-4C8C-A9EF-C8D896AB0239}" type="datetime2">
              <a:rPr lang="de-DE" smtClean="0"/>
              <a:pPr/>
              <a:t>Dienstag, 6. Februar 2018</a:t>
            </a:fld>
            <a:endParaRPr lang="de-DE" dirty="0"/>
          </a:p>
        </p:txBody>
      </p:sp>
      <p:sp>
        <p:nvSpPr>
          <p:cNvPr id="6" name="Footer Placeholder 5"/>
          <p:cNvSpPr>
            <a:spLocks noGrp="1"/>
          </p:cNvSpPr>
          <p:nvPr>
            <p:ph type="ftr" sz="quarter" idx="11"/>
          </p:nvPr>
        </p:nvSpPr>
        <p:spPr/>
        <p:txBody>
          <a:bodyPr/>
          <a:lstStyle>
            <a:lvl1pPr algn="l">
              <a:defRPr/>
            </a:lvl1pPr>
          </a:lstStyle>
          <a:p>
            <a:r>
              <a:rPr lang="de-DE" smtClean="0"/>
              <a:t>GCM 2016</a:t>
            </a:r>
            <a:endParaRPr lang="de-DE" dirty="0"/>
          </a:p>
        </p:txBody>
      </p:sp>
      <p:sp>
        <p:nvSpPr>
          <p:cNvPr id="7" name="Slide Number Placeholder 6"/>
          <p:cNvSpPr>
            <a:spLocks noGrp="1"/>
          </p:cNvSpPr>
          <p:nvPr>
            <p:ph type="sldNum" sz="quarter" idx="12"/>
          </p:nvPr>
        </p:nvSpPr>
        <p:spPr/>
        <p:txBody>
          <a:bodyPr/>
          <a:lstStyle/>
          <a:p>
            <a:fld id="{9D26C6B8-7DF4-4F01-8878-A6272B56DAC3}" type="slidenum">
              <a:rPr lang="de-DE" smtClean="0"/>
              <a:pPr/>
              <a:t>‹Nr.›</a:t>
            </a:fld>
            <a:endParaRPr lang="de-DE"/>
          </a:p>
        </p:txBody>
      </p:sp>
      <p:sp>
        <p:nvSpPr>
          <p:cNvPr id="9" name="Bildplatzhalter 8"/>
          <p:cNvSpPr>
            <a:spLocks noGrp="1"/>
          </p:cNvSpPr>
          <p:nvPr>
            <p:ph type="pic" sz="quarter" idx="13"/>
          </p:nvPr>
        </p:nvSpPr>
        <p:spPr>
          <a:xfrm>
            <a:off x="5940000" y="3531810"/>
            <a:ext cx="3211286" cy="2966190"/>
          </a:xfrm>
        </p:spPr>
        <p:txBody>
          <a:bodyPr/>
          <a:lstStyle/>
          <a:p>
            <a:r>
              <a:rPr lang="de-DE" smtClean="0"/>
              <a:t>Bild durch Klicken auf Symbol hinzufügen</a:t>
            </a:r>
            <a:endParaRPr lang="de-DE" dirty="0"/>
          </a:p>
        </p:txBody>
      </p:sp>
      <p:sp>
        <p:nvSpPr>
          <p:cNvPr id="8" name="Bildplatzhalter 8"/>
          <p:cNvSpPr>
            <a:spLocks noGrp="1"/>
          </p:cNvSpPr>
          <p:nvPr>
            <p:ph type="pic" sz="quarter" idx="14"/>
          </p:nvPr>
        </p:nvSpPr>
        <p:spPr>
          <a:xfrm>
            <a:off x="5940000" y="1"/>
            <a:ext cx="3211286" cy="3321352"/>
          </a:xfrm>
        </p:spPr>
        <p:txBody>
          <a:bodyPr/>
          <a:lstStyle/>
          <a:p>
            <a:r>
              <a:rPr lang="de-DE" smtClean="0"/>
              <a:t>Bild durch Klicken auf Symbol hinzufügen</a:t>
            </a:r>
            <a:endParaRPr lang="de-DE"/>
          </a:p>
        </p:txBody>
      </p:sp>
      <p:sp>
        <p:nvSpPr>
          <p:cNvPr id="10" name="Textplatzhalter 8"/>
          <p:cNvSpPr>
            <a:spLocks noGrp="1"/>
          </p:cNvSpPr>
          <p:nvPr>
            <p:ph type="body" sz="quarter" idx="15"/>
          </p:nvPr>
        </p:nvSpPr>
        <p:spPr>
          <a:xfrm>
            <a:off x="457199" y="6157913"/>
            <a:ext cx="5251449"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 xmlns:p14="http://schemas.microsoft.com/office/powerpoint/2010/main" val="1095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Inhalt + 3 Bilder schmal">
    <p:spTree>
      <p:nvGrpSpPr>
        <p:cNvPr id="1" name=""/>
        <p:cNvGrpSpPr/>
        <p:nvPr/>
      </p:nvGrpSpPr>
      <p:grpSpPr>
        <a:xfrm>
          <a:off x="0" y="0"/>
          <a:ext cx="0" cy="0"/>
          <a:chOff x="0" y="0"/>
          <a:chExt cx="0" cy="0"/>
        </a:xfrm>
      </p:grpSpPr>
      <p:sp>
        <p:nvSpPr>
          <p:cNvPr id="2" name="Title 1"/>
          <p:cNvSpPr>
            <a:spLocks noGrp="1"/>
          </p:cNvSpPr>
          <p:nvPr>
            <p:ph type="title"/>
          </p:nvPr>
        </p:nvSpPr>
        <p:spPr>
          <a:xfrm>
            <a:off x="457200" y="239040"/>
            <a:ext cx="5251449" cy="990600"/>
          </a:xfrm>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457199" y="1440000"/>
            <a:ext cx="5251450" cy="4718304"/>
          </a:xfrm>
        </p:spPr>
        <p:txBody>
          <a:bodyPr lIns="0" tIns="0" rIns="0" bIns="0"/>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D86AD363-671E-47B8-A00C-6731370271E7}" type="datetime2">
              <a:rPr lang="de-DE" smtClean="0"/>
              <a:pPr/>
              <a:t>Dienstag, 6. Februar 2018</a:t>
            </a:fld>
            <a:endParaRPr lang="de-DE" dirty="0"/>
          </a:p>
        </p:txBody>
      </p:sp>
      <p:sp>
        <p:nvSpPr>
          <p:cNvPr id="6" name="Footer Placeholder 5"/>
          <p:cNvSpPr>
            <a:spLocks noGrp="1"/>
          </p:cNvSpPr>
          <p:nvPr>
            <p:ph type="ftr" sz="quarter" idx="11"/>
          </p:nvPr>
        </p:nvSpPr>
        <p:spPr/>
        <p:txBody>
          <a:bodyPr/>
          <a:lstStyle>
            <a:lvl1pPr algn="l">
              <a:defRPr/>
            </a:lvl1pPr>
          </a:lstStyle>
          <a:p>
            <a:r>
              <a:rPr lang="de-DE" smtClean="0"/>
              <a:t>GCM 2016</a:t>
            </a:r>
            <a:endParaRPr lang="de-DE" dirty="0"/>
          </a:p>
        </p:txBody>
      </p:sp>
      <p:sp>
        <p:nvSpPr>
          <p:cNvPr id="7" name="Slide Number Placeholder 6"/>
          <p:cNvSpPr>
            <a:spLocks noGrp="1"/>
          </p:cNvSpPr>
          <p:nvPr>
            <p:ph type="sldNum" sz="quarter" idx="12"/>
          </p:nvPr>
        </p:nvSpPr>
        <p:spPr/>
        <p:txBody>
          <a:bodyPr/>
          <a:lstStyle/>
          <a:p>
            <a:fld id="{9D26C6B8-7DF4-4F01-8878-A6272B56DAC3}" type="slidenum">
              <a:rPr lang="de-DE" smtClean="0"/>
              <a:pPr/>
              <a:t>‹Nr.›</a:t>
            </a:fld>
            <a:endParaRPr lang="de-DE"/>
          </a:p>
        </p:txBody>
      </p:sp>
      <p:sp>
        <p:nvSpPr>
          <p:cNvPr id="9" name="Bildplatzhalter 8"/>
          <p:cNvSpPr>
            <a:spLocks noGrp="1"/>
          </p:cNvSpPr>
          <p:nvPr>
            <p:ph type="pic" sz="quarter" idx="13"/>
          </p:nvPr>
        </p:nvSpPr>
        <p:spPr>
          <a:xfrm>
            <a:off x="5940000" y="2221200"/>
            <a:ext cx="3211286" cy="2052000"/>
          </a:xfrm>
        </p:spPr>
        <p:txBody>
          <a:bodyPr/>
          <a:lstStyle/>
          <a:p>
            <a:r>
              <a:rPr lang="de-DE" smtClean="0"/>
              <a:t>Bild durch Klicken auf Symbol hinzufügen</a:t>
            </a:r>
            <a:endParaRPr lang="de-DE" dirty="0"/>
          </a:p>
        </p:txBody>
      </p:sp>
      <p:sp>
        <p:nvSpPr>
          <p:cNvPr id="8" name="Bildplatzhalter 8"/>
          <p:cNvSpPr>
            <a:spLocks noGrp="1"/>
          </p:cNvSpPr>
          <p:nvPr>
            <p:ph type="pic" sz="quarter" idx="14"/>
          </p:nvPr>
        </p:nvSpPr>
        <p:spPr>
          <a:xfrm>
            <a:off x="5940000" y="1"/>
            <a:ext cx="3211286" cy="2052000"/>
          </a:xfrm>
        </p:spPr>
        <p:txBody>
          <a:bodyPr/>
          <a:lstStyle/>
          <a:p>
            <a:r>
              <a:rPr lang="de-DE" smtClean="0"/>
              <a:t>Bild durch Klicken auf Symbol hinzufügen</a:t>
            </a:r>
            <a:endParaRPr lang="de-DE" dirty="0"/>
          </a:p>
        </p:txBody>
      </p:sp>
      <p:sp>
        <p:nvSpPr>
          <p:cNvPr id="10" name="Textplatzhalter 8"/>
          <p:cNvSpPr>
            <a:spLocks noGrp="1"/>
          </p:cNvSpPr>
          <p:nvPr>
            <p:ph type="body" sz="quarter" idx="15"/>
          </p:nvPr>
        </p:nvSpPr>
        <p:spPr>
          <a:xfrm>
            <a:off x="457199" y="6157913"/>
            <a:ext cx="5251449" cy="258762"/>
          </a:xfrm>
        </p:spPr>
        <p:txBody>
          <a:bodyPr/>
          <a:lstStyle>
            <a:lvl1pPr>
              <a:defRPr sz="1400"/>
            </a:lvl1pPr>
            <a:lvl2pPr>
              <a:defRPr sz="1400"/>
            </a:lvl2pPr>
            <a:lvl3pPr>
              <a:defRPr sz="1400"/>
            </a:lvl3pPr>
            <a:lvl4pPr>
              <a:defRPr sz="1400"/>
            </a:lvl4pPr>
            <a:lvl5pPr>
              <a:defRPr sz="140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2" name="Bildplatzhalter 11"/>
          <p:cNvSpPr>
            <a:spLocks noGrp="1"/>
          </p:cNvSpPr>
          <p:nvPr>
            <p:ph type="pic" sz="quarter" idx="16"/>
          </p:nvPr>
        </p:nvSpPr>
        <p:spPr>
          <a:xfrm>
            <a:off x="5940000" y="4438800"/>
            <a:ext cx="3203575" cy="2052000"/>
          </a:xfrm>
        </p:spPr>
        <p:txBody>
          <a:bodyPr/>
          <a:lstStyle/>
          <a:p>
            <a:r>
              <a:rPr lang="de-DE" smtClean="0"/>
              <a:t>Bild durch Klicken auf Symbol hinzufügen</a:t>
            </a:r>
            <a:endParaRPr lang="de-DE" dirty="0"/>
          </a:p>
        </p:txBody>
      </p:sp>
    </p:spTree>
    <p:extLst>
      <p:ext uri="{BB962C8B-B14F-4D97-AF65-F5344CB8AC3E}">
        <p14:creationId xmlns="" xmlns:p14="http://schemas.microsoft.com/office/powerpoint/2010/main" val="1095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er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a:p>
        </p:txBody>
      </p:sp>
      <p:sp>
        <p:nvSpPr>
          <p:cNvPr id="4" name="Date Placeholder 3"/>
          <p:cNvSpPr>
            <a:spLocks noGrp="1"/>
          </p:cNvSpPr>
          <p:nvPr>
            <p:ph type="dt" sz="half" idx="10"/>
          </p:nvPr>
        </p:nvSpPr>
        <p:spPr/>
        <p:txBody>
          <a:bodyPr/>
          <a:lstStyle/>
          <a:p>
            <a:fld id="{09BB7123-64F6-4621-BC6C-6C12F3144EFD}" type="datetime2">
              <a:rPr lang="de-DE" smtClean="0"/>
              <a:pPr/>
              <a:t>Dienstag, 6. Februar 2018</a:t>
            </a:fld>
            <a:endParaRPr lang="de-DE" dirty="0"/>
          </a:p>
        </p:txBody>
      </p:sp>
      <p:sp>
        <p:nvSpPr>
          <p:cNvPr id="5" name="Footer Placeholder 4"/>
          <p:cNvSpPr>
            <a:spLocks noGrp="1"/>
          </p:cNvSpPr>
          <p:nvPr>
            <p:ph type="ftr" sz="quarter" idx="11"/>
          </p:nvPr>
        </p:nvSpPr>
        <p:spPr/>
        <p:txBody>
          <a:bodyPr/>
          <a:lstStyle>
            <a:lvl1pPr algn="l">
              <a:defRPr/>
            </a:lvl1pPr>
          </a:lstStyle>
          <a:p>
            <a:r>
              <a:rPr lang="de-DE" smtClean="0"/>
              <a:t>GCM 2016</a:t>
            </a:r>
            <a:endParaRPr lang="de-DE" dirty="0"/>
          </a:p>
        </p:txBody>
      </p:sp>
      <p:sp>
        <p:nvSpPr>
          <p:cNvPr id="6" name="Slide Number Placeholder 5"/>
          <p:cNvSpPr>
            <a:spLocks noGrp="1"/>
          </p:cNvSpPr>
          <p:nvPr>
            <p:ph type="sldNum" sz="quarter" idx="12"/>
          </p:nvPr>
        </p:nvSpPr>
        <p:spPr/>
        <p:txBody>
          <a:bodyPr/>
          <a:lstStyle/>
          <a:p>
            <a:fld id="{9D26C6B8-7DF4-4F01-8878-A6272B56DAC3}" type="slidenum">
              <a:rPr lang="de-DE" smtClean="0"/>
              <a:pPr/>
              <a:t>‹Nr.›</a:t>
            </a:fld>
            <a:endParaRPr lang="de-DE"/>
          </a:p>
        </p:txBody>
      </p:sp>
      <p:cxnSp>
        <p:nvCxnSpPr>
          <p:cNvPr id="12" name="Gerade Verbindung 11"/>
          <p:cNvCxnSpPr/>
          <p:nvPr/>
        </p:nvCxnSpPr>
        <p:spPr>
          <a:xfrm>
            <a:off x="0" y="6484069"/>
            <a:ext cx="9144000" cy="0"/>
          </a:xfrm>
          <a:prstGeom prst="line">
            <a:avLst/>
          </a:prstGeom>
          <a:ln>
            <a:solidFill>
              <a:srgbClr val="FFFFFF"/>
            </a:solidFill>
          </a:ln>
        </p:spPr>
        <p:style>
          <a:lnRef idx="2">
            <a:schemeClr val="accent1"/>
          </a:lnRef>
          <a:fillRef idx="0">
            <a:schemeClr val="accent1"/>
          </a:fillRef>
          <a:effectRef idx="1">
            <a:schemeClr val="accent1"/>
          </a:effectRef>
          <a:fontRef idx="minor">
            <a:schemeClr val="tx1"/>
          </a:fontRef>
        </p:style>
      </p:cxnSp>
      <p:sp>
        <p:nvSpPr>
          <p:cNvPr id="14" name="Bildplatzhalter 13"/>
          <p:cNvSpPr>
            <a:spLocks noGrp="1"/>
          </p:cNvSpPr>
          <p:nvPr>
            <p:ph type="pic" sz="quarter" idx="13"/>
          </p:nvPr>
        </p:nvSpPr>
        <p:spPr>
          <a:xfrm>
            <a:off x="462899" y="1439863"/>
            <a:ext cx="1888220" cy="1560512"/>
          </a:xfrm>
        </p:spPr>
        <p:txBody>
          <a:bodyPr/>
          <a:lstStyle/>
          <a:p>
            <a:r>
              <a:rPr lang="de-DE" smtClean="0"/>
              <a:t>Bild durch Klicken auf Symbol hinzufügen</a:t>
            </a:r>
            <a:endParaRPr lang="de-DE"/>
          </a:p>
        </p:txBody>
      </p:sp>
      <p:sp>
        <p:nvSpPr>
          <p:cNvPr id="15" name="Bildplatzhalter 13"/>
          <p:cNvSpPr>
            <a:spLocks noGrp="1"/>
          </p:cNvSpPr>
          <p:nvPr>
            <p:ph type="pic" sz="quarter" idx="14"/>
          </p:nvPr>
        </p:nvSpPr>
        <p:spPr>
          <a:xfrm>
            <a:off x="2574793" y="1439863"/>
            <a:ext cx="1888220" cy="1560512"/>
          </a:xfrm>
        </p:spPr>
        <p:txBody>
          <a:bodyPr/>
          <a:lstStyle/>
          <a:p>
            <a:r>
              <a:rPr lang="de-DE" smtClean="0"/>
              <a:t>Bild durch Klicken auf Symbol hinzufügen</a:t>
            </a:r>
            <a:endParaRPr lang="de-DE"/>
          </a:p>
        </p:txBody>
      </p:sp>
      <p:sp>
        <p:nvSpPr>
          <p:cNvPr id="16" name="Bildplatzhalter 13"/>
          <p:cNvSpPr>
            <a:spLocks noGrp="1"/>
          </p:cNvSpPr>
          <p:nvPr>
            <p:ph type="pic" sz="quarter" idx="15"/>
          </p:nvPr>
        </p:nvSpPr>
        <p:spPr>
          <a:xfrm>
            <a:off x="4686687" y="1439862"/>
            <a:ext cx="1888220" cy="1560512"/>
          </a:xfrm>
        </p:spPr>
        <p:txBody>
          <a:bodyPr/>
          <a:lstStyle/>
          <a:p>
            <a:r>
              <a:rPr lang="de-DE" smtClean="0"/>
              <a:t>Bild durch Klicken auf Symbol hinzufügen</a:t>
            </a:r>
            <a:endParaRPr lang="de-DE"/>
          </a:p>
        </p:txBody>
      </p:sp>
      <p:sp>
        <p:nvSpPr>
          <p:cNvPr id="17" name="Bildplatzhalter 13"/>
          <p:cNvSpPr>
            <a:spLocks noGrp="1"/>
          </p:cNvSpPr>
          <p:nvPr>
            <p:ph type="pic" sz="quarter" idx="16"/>
          </p:nvPr>
        </p:nvSpPr>
        <p:spPr>
          <a:xfrm>
            <a:off x="6798580" y="1439862"/>
            <a:ext cx="1888220" cy="1560512"/>
          </a:xfrm>
        </p:spPr>
        <p:txBody>
          <a:bodyPr/>
          <a:lstStyle/>
          <a:p>
            <a:r>
              <a:rPr lang="de-DE" smtClean="0"/>
              <a:t>Bild durch Klicken auf Symbol hinzufügen</a:t>
            </a:r>
            <a:endParaRPr lang="de-DE" dirty="0"/>
          </a:p>
        </p:txBody>
      </p:sp>
      <p:sp>
        <p:nvSpPr>
          <p:cNvPr id="19" name="Textplatzhalter 18"/>
          <p:cNvSpPr>
            <a:spLocks noGrp="1"/>
          </p:cNvSpPr>
          <p:nvPr>
            <p:ph type="body" sz="quarter" idx="17"/>
          </p:nvPr>
        </p:nvSpPr>
        <p:spPr>
          <a:xfrm>
            <a:off x="457199" y="3097213"/>
            <a:ext cx="1893919"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0" name="Textplatzhalter 18"/>
          <p:cNvSpPr>
            <a:spLocks noGrp="1"/>
          </p:cNvSpPr>
          <p:nvPr>
            <p:ph type="body" sz="quarter" idx="18"/>
          </p:nvPr>
        </p:nvSpPr>
        <p:spPr>
          <a:xfrm>
            <a:off x="2574794" y="3097213"/>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1" name="Textplatzhalter 18"/>
          <p:cNvSpPr>
            <a:spLocks noGrp="1"/>
          </p:cNvSpPr>
          <p:nvPr>
            <p:ph type="body" sz="quarter" idx="19"/>
          </p:nvPr>
        </p:nvSpPr>
        <p:spPr>
          <a:xfrm>
            <a:off x="4686687" y="3101270"/>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2" name="Textplatzhalter 18"/>
          <p:cNvSpPr>
            <a:spLocks noGrp="1"/>
          </p:cNvSpPr>
          <p:nvPr>
            <p:ph type="body" sz="quarter" idx="20"/>
          </p:nvPr>
        </p:nvSpPr>
        <p:spPr>
          <a:xfrm>
            <a:off x="6798580" y="3105327"/>
            <a:ext cx="1888220" cy="3132843"/>
          </a:xfrm>
        </p:spPr>
        <p:txBody>
          <a:bodyPr/>
          <a:lstStyle>
            <a:lvl1pPr indent="0" algn="l">
              <a:buFontTx/>
              <a:buNone/>
              <a:defRPr sz="1600" kern="0"/>
            </a:lvl1pPr>
            <a:lvl2pPr marL="0" indent="0" algn="l">
              <a:buFontTx/>
              <a:buNone/>
              <a:defRPr sz="1600" kern="0"/>
            </a:lvl2pPr>
            <a:lvl3pPr marL="184150" indent="0" algn="l">
              <a:buFontTx/>
              <a:buNone/>
              <a:defRPr sz="1600" kern="0"/>
            </a:lvl3pPr>
            <a:lvl4pPr marL="358775" indent="0" algn="l">
              <a:buFontTx/>
              <a:buNone/>
              <a:defRPr sz="1600" kern="0"/>
            </a:lvl4pPr>
            <a:lvl5pPr marL="581025" indent="0" algn="l">
              <a:buFontTx/>
              <a:buNone/>
              <a:defRPr sz="1600" kern="0"/>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Tree>
    <p:extLst>
      <p:ext uri="{BB962C8B-B14F-4D97-AF65-F5344CB8AC3E}">
        <p14:creationId xmlns="" xmlns:p14="http://schemas.microsoft.com/office/powerpoint/2010/main" val="1890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39040"/>
            <a:ext cx="8229600" cy="990600"/>
          </a:xfrm>
          <a:prstGeom prst="rect">
            <a:avLst/>
          </a:prstGeom>
        </p:spPr>
        <p:txBody>
          <a:bodyPr vert="horz" lIns="0" tIns="0" rIns="0" bIns="0" rtlCol="0" anchor="b" anchorCtr="0">
            <a:noAutofit/>
          </a:bodyPr>
          <a:lstStyle/>
          <a:p>
            <a:r>
              <a:rPr lang="de-DE" dirty="0" smtClean="0"/>
              <a:t>Mastertitelformat bearbeiten</a:t>
            </a:r>
            <a:endParaRPr lang="en-US" dirty="0"/>
          </a:p>
        </p:txBody>
      </p:sp>
      <p:sp>
        <p:nvSpPr>
          <p:cNvPr id="3" name="Text Placeholder 2"/>
          <p:cNvSpPr>
            <a:spLocks noGrp="1"/>
          </p:cNvSpPr>
          <p:nvPr>
            <p:ph type="body" idx="1"/>
          </p:nvPr>
        </p:nvSpPr>
        <p:spPr>
          <a:xfrm>
            <a:off x="457200" y="1440000"/>
            <a:ext cx="8229600" cy="4717913"/>
          </a:xfrm>
          <a:prstGeom prst="rect">
            <a:avLst/>
          </a:prstGeom>
        </p:spPr>
        <p:txBody>
          <a:bodyPr vert="horz" lIns="0" tIns="0" rIns="0" bIns="0" rtlCol="0">
            <a:noAutofit/>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a:p>
            <a:pPr lvl="5"/>
            <a:r>
              <a:rPr lang="de-DE" dirty="0" smtClean="0"/>
              <a:t>Sechste Ebene</a:t>
            </a:r>
          </a:p>
          <a:p>
            <a:pPr lvl="6"/>
            <a:r>
              <a:rPr lang="de-DE" dirty="0" smtClean="0"/>
              <a:t>Siebente Ebene</a:t>
            </a:r>
          </a:p>
          <a:p>
            <a:pPr lvl="7"/>
            <a:r>
              <a:rPr lang="de-DE" dirty="0" smtClean="0"/>
              <a:t>Achte Ebene</a:t>
            </a:r>
          </a:p>
          <a:p>
            <a:pPr lvl="8"/>
            <a:r>
              <a:rPr lang="de-DE" dirty="0" smtClean="0"/>
              <a:t>Neunte Ebene</a:t>
            </a:r>
            <a:endParaRPr lang="en-US" dirty="0"/>
          </a:p>
        </p:txBody>
      </p:sp>
      <p:sp>
        <p:nvSpPr>
          <p:cNvPr id="7" name="Rectangle 6"/>
          <p:cNvSpPr/>
          <p:nvPr/>
        </p:nvSpPr>
        <p:spPr>
          <a:xfrm>
            <a:off x="0" y="6492240"/>
            <a:ext cx="9144000"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5940000" y="6620400"/>
            <a:ext cx="2160000" cy="180000"/>
          </a:xfrm>
          <a:prstGeom prst="rect">
            <a:avLst/>
          </a:prstGeom>
        </p:spPr>
        <p:txBody>
          <a:bodyPr vert="horz" lIns="0" tIns="45720" rIns="91440" bIns="0" rtlCol="0" anchor="b" anchorCtr="0"/>
          <a:lstStyle>
            <a:lvl1pPr algn="l">
              <a:defRPr sz="1200">
                <a:solidFill>
                  <a:schemeClr val="accent6"/>
                </a:solidFill>
                <a:latin typeface="Source Sans Pro"/>
                <a:cs typeface="Source Sans Pro"/>
              </a:defRPr>
            </a:lvl1pPr>
          </a:lstStyle>
          <a:p>
            <a:fld id="{42A38FAB-048C-4260-9C9D-941530837015}" type="datetime2">
              <a:rPr lang="de-DE" smtClean="0"/>
              <a:pPr/>
              <a:t>Dienstag, 6. Februar 2018</a:t>
            </a:fld>
            <a:endParaRPr lang="de-DE" dirty="0"/>
          </a:p>
        </p:txBody>
      </p:sp>
      <p:sp>
        <p:nvSpPr>
          <p:cNvPr id="5" name="Footer Placeholder 4"/>
          <p:cNvSpPr>
            <a:spLocks noGrp="1"/>
          </p:cNvSpPr>
          <p:nvPr>
            <p:ph type="ftr" sz="quarter" idx="3"/>
          </p:nvPr>
        </p:nvSpPr>
        <p:spPr>
          <a:xfrm>
            <a:off x="1407009" y="6620400"/>
            <a:ext cx="4399200" cy="180000"/>
          </a:xfrm>
          <a:prstGeom prst="rect">
            <a:avLst/>
          </a:prstGeom>
        </p:spPr>
        <p:txBody>
          <a:bodyPr vert="horz" lIns="0" tIns="0" rIns="0" bIns="0" rtlCol="0" anchor="b" anchorCtr="0"/>
          <a:lstStyle>
            <a:lvl1pPr algn="l">
              <a:defRPr sz="1200">
                <a:solidFill>
                  <a:schemeClr val="accent6"/>
                </a:solidFill>
                <a:latin typeface="Source Sans Pro"/>
                <a:cs typeface="Source Sans Pro"/>
              </a:defRPr>
            </a:lvl1pPr>
          </a:lstStyle>
          <a:p>
            <a:r>
              <a:rPr lang="de-DE" dirty="0" smtClean="0"/>
              <a:t>GCM 2016</a:t>
            </a:r>
            <a:endParaRPr lang="de-DE" dirty="0"/>
          </a:p>
        </p:txBody>
      </p:sp>
      <p:sp>
        <p:nvSpPr>
          <p:cNvPr id="6" name="Slide Number Placeholder 5"/>
          <p:cNvSpPr>
            <a:spLocks noGrp="1"/>
          </p:cNvSpPr>
          <p:nvPr>
            <p:ph type="sldNum" sz="quarter" idx="4"/>
          </p:nvPr>
        </p:nvSpPr>
        <p:spPr>
          <a:xfrm>
            <a:off x="8172000" y="6620400"/>
            <a:ext cx="514800" cy="180000"/>
          </a:xfrm>
          <a:prstGeom prst="rect">
            <a:avLst/>
          </a:prstGeom>
        </p:spPr>
        <p:txBody>
          <a:bodyPr vert="horz" lIns="0" tIns="0" rIns="0" bIns="0" rtlCol="0" anchor="b" anchorCtr="0"/>
          <a:lstStyle>
            <a:lvl1pPr algn="r">
              <a:defRPr sz="1200" b="0">
                <a:solidFill>
                  <a:schemeClr val="accent6"/>
                </a:solidFill>
                <a:latin typeface="Source Sans Pro"/>
                <a:cs typeface="Source Sans Pro"/>
              </a:defRPr>
            </a:lvl1pPr>
          </a:lstStyle>
          <a:p>
            <a:fld id="{9D26C6B8-7DF4-4F01-8878-A6272B56DAC3}" type="slidenum">
              <a:rPr lang="de-DE" smtClean="0"/>
              <a:pPr/>
              <a:t>‹Nr.›</a:t>
            </a:fld>
            <a:endParaRPr lang="de-DE" dirty="0"/>
          </a:p>
        </p:txBody>
      </p:sp>
      <p:pic>
        <p:nvPicPr>
          <p:cNvPr id="8" name="Bild 7" descr="NABU_Wormarke_Logo_fuer_ppt_NABU.png"/>
          <p:cNvPicPr>
            <a:picLocks noChangeAspect="1"/>
          </p:cNvPicPr>
          <p:nvPr/>
        </p:nvPicPr>
        <p:blipFill>
          <a:blip r:embed="rId26" cstate="screen">
            <a:extLst>
              <a:ext uri="{28A0092B-C50C-407E-A947-70E740481C1C}">
                <a14:useLocalDpi xmlns="" xmlns:a14="http://schemas.microsoft.com/office/drawing/2010/main" val="0"/>
              </a:ext>
            </a:extLst>
          </a:blip>
          <a:stretch>
            <a:fillRect/>
          </a:stretch>
        </p:blipFill>
        <p:spPr>
          <a:xfrm>
            <a:off x="457200" y="6591070"/>
            <a:ext cx="763156" cy="177566"/>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84" r:id="rId3"/>
    <p:sldLayoutId id="2147483668" r:id="rId4"/>
    <p:sldLayoutId id="2147483670" r:id="rId5"/>
    <p:sldLayoutId id="2147483671" r:id="rId6"/>
    <p:sldLayoutId id="2147483672" r:id="rId7"/>
    <p:sldLayoutId id="2147483683" r:id="rId8"/>
    <p:sldLayoutId id="2147483673" r:id="rId9"/>
    <p:sldLayoutId id="2147483674" r:id="rId10"/>
    <p:sldLayoutId id="2147483675" r:id="rId11"/>
    <p:sldLayoutId id="2147483676" r:id="rId12"/>
    <p:sldLayoutId id="2147483677" r:id="rId13"/>
    <p:sldLayoutId id="2147483678" r:id="rId14"/>
    <p:sldLayoutId id="2147483679"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200" b="1" i="0" kern="1200" spc="-100" baseline="0">
          <a:solidFill>
            <a:schemeClr val="tx2"/>
          </a:solidFill>
          <a:latin typeface="Source Sans Pro"/>
          <a:ea typeface="+mj-ea"/>
          <a:cs typeface="Source Sans Pro"/>
        </a:defRPr>
      </a:lvl1pPr>
    </p:titleStyle>
    <p:bodyStyle>
      <a:lvl1pPr marL="0" indent="0" algn="l" defTabSz="914400" rtl="0" eaLnBrk="1" latinLnBrk="0" hangingPunct="1">
        <a:spcBef>
          <a:spcPts val="1000"/>
        </a:spcBef>
        <a:spcAft>
          <a:spcPts val="0"/>
        </a:spcAft>
        <a:buClr>
          <a:schemeClr val="tx2"/>
        </a:buClr>
        <a:buSzPct val="85000"/>
        <a:buFont typeface="Arial" pitchFamily="34" charset="0"/>
        <a:buNone/>
        <a:defRPr sz="2000" kern="1200" baseline="0">
          <a:solidFill>
            <a:schemeClr val="tx1"/>
          </a:solidFill>
          <a:latin typeface="Source Sans Pro"/>
          <a:ea typeface="+mn-ea"/>
          <a:cs typeface="Source Sans Pro"/>
        </a:defRPr>
      </a:lvl1pPr>
      <a:lvl2pPr marL="176400" indent="-176400" algn="l" defTabSz="914400" rtl="0" eaLnBrk="1" latinLnBrk="0" hangingPunct="1">
        <a:spcBef>
          <a:spcPts val="1000"/>
        </a:spcBef>
        <a:spcAft>
          <a:spcPts val="0"/>
        </a:spcAft>
        <a:buClr>
          <a:schemeClr val="tx2"/>
        </a:buClr>
        <a:buSzPct val="100000"/>
        <a:buFont typeface="Arial"/>
        <a:buChar char="•"/>
        <a:defRPr sz="2000" kern="1200" baseline="0">
          <a:solidFill>
            <a:schemeClr val="tx1"/>
          </a:solidFill>
          <a:latin typeface="Source Sans Pro"/>
          <a:ea typeface="+mn-ea"/>
          <a:cs typeface="Source Sans Pro"/>
        </a:defRPr>
      </a:lvl2pPr>
      <a:lvl3pPr marL="363600" indent="-176400" algn="l" defTabSz="914400" rtl="0" eaLnBrk="1" latinLnBrk="0" hangingPunct="1">
        <a:spcBef>
          <a:spcPts val="1000"/>
        </a:spcBef>
        <a:spcAft>
          <a:spcPts val="0"/>
        </a:spcAft>
        <a:buClr>
          <a:schemeClr val="tx2"/>
        </a:buClr>
        <a:buSzPct val="100000"/>
        <a:buFont typeface="Arial"/>
        <a:buChar char="•"/>
        <a:defRPr sz="2000" kern="1200" baseline="0">
          <a:solidFill>
            <a:schemeClr val="tx1"/>
          </a:solidFill>
          <a:latin typeface="Source Sans Pro"/>
          <a:ea typeface="+mn-ea"/>
          <a:cs typeface="Source Sans Pro"/>
        </a:defRPr>
      </a:lvl3pPr>
      <a:lvl4pPr marL="543600" indent="-183600" algn="l" defTabSz="914400" rtl="0" eaLnBrk="1" latinLnBrk="0" hangingPunct="1">
        <a:spcBef>
          <a:spcPts val="1000"/>
        </a:spcBef>
        <a:spcAft>
          <a:spcPts val="0"/>
        </a:spcAft>
        <a:buClr>
          <a:schemeClr val="tx2"/>
        </a:buClr>
        <a:buFont typeface="Arial"/>
        <a:buChar char="•"/>
        <a:defRPr sz="2000" kern="1200" baseline="0">
          <a:solidFill>
            <a:schemeClr val="tx1"/>
          </a:solidFill>
          <a:latin typeface="Source Sans Pro"/>
          <a:ea typeface="+mn-ea"/>
          <a:cs typeface="Source Sans Pro"/>
        </a:defRPr>
      </a:lvl4pPr>
      <a:lvl5pPr marL="716400" indent="-176400" algn="l" defTabSz="914400" rtl="0" eaLnBrk="1" latinLnBrk="0" hangingPunct="1">
        <a:spcBef>
          <a:spcPts val="1000"/>
        </a:spcBef>
        <a:spcAft>
          <a:spcPts val="0"/>
        </a:spcAft>
        <a:buClr>
          <a:schemeClr val="tx2"/>
        </a:buClr>
        <a:buSzPct val="100000"/>
        <a:buFont typeface="Arial"/>
        <a:buChar char="•"/>
        <a:defRPr sz="2000" kern="1200" baseline="0">
          <a:solidFill>
            <a:schemeClr val="tx1"/>
          </a:solidFill>
          <a:latin typeface="Source Sans Pro"/>
          <a:ea typeface="+mn-ea"/>
          <a:cs typeface="Source Sans Pro"/>
        </a:defRPr>
      </a:lvl5pPr>
      <a:lvl6pPr marL="360000" indent="-360000" algn="l" defTabSz="914400" rtl="0" eaLnBrk="1" latinLnBrk="0" hangingPunct="1">
        <a:spcBef>
          <a:spcPts val="1000"/>
        </a:spcBef>
        <a:buClr>
          <a:schemeClr val="tx2"/>
        </a:buClr>
        <a:buFont typeface="+mj-lt"/>
        <a:buAutoNum type="arabicPeriod"/>
        <a:defRPr sz="2000" kern="1200">
          <a:solidFill>
            <a:schemeClr val="tx1"/>
          </a:solidFill>
          <a:latin typeface="+mn-lt"/>
          <a:ea typeface="+mn-ea"/>
          <a:cs typeface="+mn-cs"/>
        </a:defRPr>
      </a:lvl6pPr>
      <a:lvl7pPr marL="720000" indent="-360000" algn="l" defTabSz="914400" rtl="0" eaLnBrk="1" latinLnBrk="0" hangingPunct="1">
        <a:spcBef>
          <a:spcPts val="1000"/>
        </a:spcBef>
        <a:buClr>
          <a:schemeClr val="tx2"/>
        </a:buClr>
        <a:buFont typeface="+mj-lt"/>
        <a:buAutoNum type="arabicPeriod"/>
        <a:defRPr sz="2000" kern="1200">
          <a:solidFill>
            <a:schemeClr val="tx1"/>
          </a:solidFill>
          <a:latin typeface="+mn-lt"/>
          <a:ea typeface="+mn-ea"/>
          <a:cs typeface="+mn-cs"/>
        </a:defRPr>
      </a:lvl7pPr>
      <a:lvl8pPr marL="1080000" indent="-360000" algn="l" defTabSz="914400" rtl="0" eaLnBrk="1" latinLnBrk="0" hangingPunct="1">
        <a:spcBef>
          <a:spcPts val="1000"/>
        </a:spcBef>
        <a:buClr>
          <a:schemeClr val="tx2"/>
        </a:buClr>
        <a:buFont typeface="+mj-lt"/>
        <a:buAutoNum type="arabicPeriod"/>
        <a:defRPr sz="2000" kern="1200">
          <a:solidFill>
            <a:schemeClr val="tx1"/>
          </a:solidFill>
          <a:latin typeface="+mn-lt"/>
          <a:ea typeface="+mn-ea"/>
          <a:cs typeface="+mn-cs"/>
        </a:defRPr>
      </a:lvl8pPr>
      <a:lvl9pPr marL="1440000" indent="-360000" algn="l" defTabSz="914400" rtl="0" eaLnBrk="1" latinLnBrk="0" hangingPunct="1">
        <a:spcBef>
          <a:spcPts val="1000"/>
        </a:spcBef>
        <a:buClr>
          <a:schemeClr val="tx2"/>
        </a:buClr>
        <a:buFont typeface="+mj-lt"/>
        <a:buAutoNum type="arabicPeriod"/>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ec.europa.eu/agriculture/glossary/index_en.htm"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3.jpe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0.gif"/><Relationship Id="rId7"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3" Type="http://schemas.openxmlformats.org/officeDocument/2006/relationships/image" Target="../media/image57.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jpe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38" Type="http://schemas.openxmlformats.org/officeDocument/2006/relationships/image" Target="../media/image92.png"/><Relationship Id="rId46" Type="http://schemas.openxmlformats.org/officeDocument/2006/relationships/image" Target="../media/image100.png"/><Relationship Id="rId2" Type="http://schemas.openxmlformats.org/officeDocument/2006/relationships/image" Target="../media/image56.png"/><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41"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jpe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4" Type="http://schemas.openxmlformats.org/officeDocument/2006/relationships/image" Target="../media/image98.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jpe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12.jpeg"/></Relationships>
</file>

<file path=ppt/slides/_rels/slide58.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hyperlink" Target="mailto:trees.robijns@nabu.de" TargetMode="External"/><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Grp="1" noChangeAspect="1" noChangeArrowheads="1"/>
          </p:cNvPicPr>
          <p:nvPr>
            <p:ph type="pic" sz="quarter" idx="13"/>
          </p:nvPr>
        </p:nvPicPr>
        <p:blipFill>
          <a:blip r:embed="rId3" cstate="screen"/>
          <a:srcRect/>
          <a:stretch>
            <a:fillRect/>
          </a:stretch>
        </p:blipFill>
        <p:spPr bwMode="auto">
          <a:prstGeom prst="rect">
            <a:avLst/>
          </a:prstGeom>
          <a:noFill/>
          <a:ln w="9525">
            <a:noFill/>
            <a:miter lim="800000"/>
            <a:headEnd/>
            <a:tailEnd/>
          </a:ln>
        </p:spPr>
      </p:pic>
      <p:sp>
        <p:nvSpPr>
          <p:cNvPr id="2" name="Titel 1"/>
          <p:cNvSpPr>
            <a:spLocks noGrp="1"/>
          </p:cNvSpPr>
          <p:nvPr>
            <p:ph type="ctrTitle"/>
          </p:nvPr>
        </p:nvSpPr>
        <p:spPr>
          <a:xfrm>
            <a:off x="457200" y="4893124"/>
            <a:ext cx="6635080" cy="846648"/>
          </a:xfrm>
        </p:spPr>
        <p:txBody>
          <a:bodyPr/>
          <a:lstStyle/>
          <a:p>
            <a:r>
              <a:rPr lang="de-DE" dirty="0" smtClean="0"/>
              <a:t> </a:t>
            </a:r>
            <a:r>
              <a:rPr lang="de-DE" sz="3600" dirty="0" smtClean="0"/>
              <a:t>The </a:t>
            </a:r>
            <a:r>
              <a:rPr lang="de-DE" sz="3600" dirty="0" err="1" smtClean="0"/>
              <a:t>EU‘s</a:t>
            </a:r>
            <a:r>
              <a:rPr lang="de-DE" sz="3600" dirty="0" smtClean="0"/>
              <a:t> </a:t>
            </a:r>
            <a:r>
              <a:rPr lang="de-DE" sz="3600" dirty="0" err="1" smtClean="0"/>
              <a:t>Agricultural</a:t>
            </a:r>
            <a:r>
              <a:rPr lang="de-DE" sz="3600" dirty="0" smtClean="0"/>
              <a:t> </a:t>
            </a:r>
            <a:r>
              <a:rPr lang="de-DE" sz="3600" dirty="0" err="1" smtClean="0"/>
              <a:t>Policy</a:t>
            </a:r>
            <a:endParaRPr lang="de-DE" sz="3600" dirty="0"/>
          </a:p>
        </p:txBody>
      </p:sp>
      <p:sp>
        <p:nvSpPr>
          <p:cNvPr id="3" name="Untertitel 2"/>
          <p:cNvSpPr>
            <a:spLocks noGrp="1"/>
          </p:cNvSpPr>
          <p:nvPr>
            <p:ph type="subTitle" idx="1"/>
          </p:nvPr>
        </p:nvSpPr>
        <p:spPr/>
        <p:txBody>
          <a:bodyPr/>
          <a:lstStyle/>
          <a:p>
            <a:r>
              <a:rPr lang="de-DE" dirty="0" err="1" smtClean="0"/>
              <a:t>Trees</a:t>
            </a:r>
            <a:r>
              <a:rPr lang="de-DE" dirty="0" smtClean="0"/>
              <a:t> </a:t>
            </a:r>
            <a:r>
              <a:rPr lang="de-DE" dirty="0" err="1" smtClean="0"/>
              <a:t>Robijns</a:t>
            </a:r>
            <a:r>
              <a:rPr lang="de-DE" dirty="0" smtClean="0"/>
              <a:t/>
            </a:r>
            <a:br>
              <a:rPr lang="de-DE" dirty="0" smtClean="0"/>
            </a:br>
            <a:r>
              <a:rPr lang="de-DE" dirty="0" smtClean="0"/>
              <a:t>6 </a:t>
            </a:r>
            <a:r>
              <a:rPr lang="de-DE" dirty="0" err="1" smtClean="0"/>
              <a:t>February</a:t>
            </a:r>
            <a:r>
              <a:rPr lang="de-DE" dirty="0" smtClean="0"/>
              <a:t> 2018</a:t>
            </a:r>
          </a:p>
        </p:txBody>
      </p:sp>
      <p:pic>
        <p:nvPicPr>
          <p:cNvPr id="9" name="Bild 5" descr="NABU_Logoreiter_fuer_ppt_NABU.png"/>
          <p:cNvPicPr>
            <a:picLocks noGrp="1" noChangeAspect="1"/>
          </p:cNvPicPr>
          <p:nvPr>
            <p:ph type="pic" sz="quarter" idx="14"/>
          </p:nvPr>
        </p:nvPicPr>
        <p:blipFill>
          <a:blip r:embed="rId4" cstate="screen">
            <a:extLst>
              <a:ext uri="{28A0092B-C50C-407E-A947-70E740481C1C}">
                <a14:useLocalDpi xmlns="" xmlns:a14="http://schemas.microsoft.com/office/drawing/2010/main" val="0"/>
              </a:ext>
            </a:extLst>
          </a:blip>
          <a:srcRect/>
          <a:stretch>
            <a:fillRect/>
          </a:stretch>
        </p:blipFill>
        <p:spPr>
          <a:xfrm>
            <a:off x="2411760" y="188640"/>
            <a:ext cx="1562400" cy="1328400"/>
          </a:xfrm>
        </p:spPr>
      </p:pic>
      <p:pic>
        <p:nvPicPr>
          <p:cNvPr id="6" name="Grafik 5" descr="Stichting-BirdLife-Europe.jpg"/>
          <p:cNvPicPr>
            <a:picLocks noChangeAspect="1"/>
          </p:cNvPicPr>
          <p:nvPr/>
        </p:nvPicPr>
        <p:blipFill>
          <a:blip r:embed="rId5" cstate="screen"/>
          <a:stretch>
            <a:fillRect/>
          </a:stretch>
        </p:blipFill>
        <p:spPr>
          <a:xfrm>
            <a:off x="323528" y="188640"/>
            <a:ext cx="1589581" cy="144016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10</a:t>
            </a:fld>
            <a:endParaRPr lang="de-DE"/>
          </a:p>
        </p:txBody>
      </p:sp>
      <p:sp>
        <p:nvSpPr>
          <p:cNvPr id="5" name="Textplatzhalter 4"/>
          <p:cNvSpPr>
            <a:spLocks noGrp="1"/>
          </p:cNvSpPr>
          <p:nvPr>
            <p:ph type="body" sz="quarter" idx="13"/>
          </p:nvPr>
        </p:nvSpPr>
        <p:spPr/>
        <p:txBody>
          <a:bodyPr/>
          <a:lstStyle/>
          <a:p>
            <a:endParaRPr lang="de-DE"/>
          </a:p>
        </p:txBody>
      </p:sp>
      <p:pic>
        <p:nvPicPr>
          <p:cNvPr id="9218" name="Picture 2"/>
          <p:cNvPicPr>
            <a:picLocks noChangeAspect="1" noChangeArrowheads="1"/>
          </p:cNvPicPr>
          <p:nvPr/>
        </p:nvPicPr>
        <p:blipFill>
          <a:blip r:embed="rId3" cstate="print"/>
          <a:srcRect l="48975" t="21282" r="25014" b="48261"/>
          <a:stretch>
            <a:fillRect/>
          </a:stretch>
        </p:blipFill>
        <p:spPr bwMode="auto">
          <a:xfrm>
            <a:off x="323528" y="0"/>
            <a:ext cx="8820472" cy="580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11</a:t>
            </a:fld>
            <a:endParaRPr lang="de-DE"/>
          </a:p>
        </p:txBody>
      </p:sp>
      <p:sp>
        <p:nvSpPr>
          <p:cNvPr id="5" name="Textplatzhalter 4"/>
          <p:cNvSpPr>
            <a:spLocks noGrp="1"/>
          </p:cNvSpPr>
          <p:nvPr>
            <p:ph type="body" sz="quarter" idx="13"/>
          </p:nvPr>
        </p:nvSpPr>
        <p:spPr/>
        <p:txBody>
          <a:bodyPr/>
          <a:lstStyle/>
          <a:p>
            <a:endParaRPr lang="de-DE"/>
          </a:p>
        </p:txBody>
      </p:sp>
      <p:pic>
        <p:nvPicPr>
          <p:cNvPr id="8194" name="Picture 2"/>
          <p:cNvPicPr>
            <a:picLocks noChangeAspect="1" noChangeArrowheads="1"/>
          </p:cNvPicPr>
          <p:nvPr/>
        </p:nvPicPr>
        <p:blipFill>
          <a:blip r:embed="rId3" cstate="print"/>
          <a:srcRect l="24076" t="32302" r="26806" b="16040"/>
          <a:stretch>
            <a:fillRect/>
          </a:stretch>
        </p:blipFill>
        <p:spPr bwMode="auto">
          <a:xfrm>
            <a:off x="-19569" y="476672"/>
            <a:ext cx="9163569" cy="54184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12</a:t>
            </a:fld>
            <a:endParaRPr lang="de-DE"/>
          </a:p>
        </p:txBody>
      </p:sp>
      <p:sp>
        <p:nvSpPr>
          <p:cNvPr id="5" name="Textplatzhalter 4"/>
          <p:cNvSpPr>
            <a:spLocks noGrp="1"/>
          </p:cNvSpPr>
          <p:nvPr>
            <p:ph type="body" sz="quarter" idx="13"/>
          </p:nvPr>
        </p:nvSpPr>
        <p:spPr/>
        <p:txBody>
          <a:bodyPr/>
          <a:lstStyle/>
          <a:p>
            <a:endParaRPr lang="de-DE"/>
          </a:p>
        </p:txBody>
      </p:sp>
      <p:pic>
        <p:nvPicPr>
          <p:cNvPr id="6" name="Picture 2"/>
          <p:cNvPicPr>
            <a:picLocks noChangeAspect="1" noChangeArrowheads="1"/>
          </p:cNvPicPr>
          <p:nvPr/>
        </p:nvPicPr>
        <p:blipFill>
          <a:blip r:embed="rId3" cstate="print"/>
          <a:srcRect l="48975" t="50712" r="25014" b="15719"/>
          <a:stretch>
            <a:fillRect/>
          </a:stretch>
        </p:blipFill>
        <p:spPr bwMode="auto">
          <a:xfrm>
            <a:off x="0" y="-99392"/>
            <a:ext cx="8496944" cy="6165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13</a:t>
            </a:fld>
            <a:endParaRPr lang="de-DE"/>
          </a:p>
        </p:txBody>
      </p:sp>
      <p:sp>
        <p:nvSpPr>
          <p:cNvPr id="5" name="Textplatzhalter 4"/>
          <p:cNvSpPr>
            <a:spLocks noGrp="1"/>
          </p:cNvSpPr>
          <p:nvPr>
            <p:ph type="body" sz="quarter" idx="13"/>
          </p:nvPr>
        </p:nvSpPr>
        <p:spPr/>
        <p:txBody>
          <a:bodyPr/>
          <a:lstStyle/>
          <a:p>
            <a:endParaRPr lang="de-DE"/>
          </a:p>
        </p:txBody>
      </p:sp>
      <p:pic>
        <p:nvPicPr>
          <p:cNvPr id="3074" name="Picture 2"/>
          <p:cNvPicPr>
            <a:picLocks noChangeAspect="1" noChangeArrowheads="1"/>
          </p:cNvPicPr>
          <p:nvPr/>
        </p:nvPicPr>
        <p:blipFill>
          <a:blip r:embed="rId3" cstate="print"/>
          <a:srcRect l="39720" t="28293" r="24460" b="29500"/>
          <a:stretch>
            <a:fillRect/>
          </a:stretch>
        </p:blipFill>
        <p:spPr bwMode="auto">
          <a:xfrm>
            <a:off x="0" y="260648"/>
            <a:ext cx="9144000" cy="60577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14</a:t>
            </a:fld>
            <a:endParaRPr lang="de-DE"/>
          </a:p>
        </p:txBody>
      </p:sp>
      <p:sp>
        <p:nvSpPr>
          <p:cNvPr id="5" name="Textplatzhalter 4"/>
          <p:cNvSpPr>
            <a:spLocks noGrp="1"/>
          </p:cNvSpPr>
          <p:nvPr>
            <p:ph type="body" sz="quarter" idx="13"/>
          </p:nvPr>
        </p:nvSpPr>
        <p:spPr/>
        <p:txBody>
          <a:bodyPr/>
          <a:lstStyle/>
          <a:p>
            <a:endParaRPr lang="de-DE"/>
          </a:p>
        </p:txBody>
      </p:sp>
      <p:pic>
        <p:nvPicPr>
          <p:cNvPr id="2050" name="Picture 2"/>
          <p:cNvPicPr>
            <a:picLocks noChangeAspect="1" noChangeArrowheads="1"/>
          </p:cNvPicPr>
          <p:nvPr/>
        </p:nvPicPr>
        <p:blipFill>
          <a:blip r:embed="rId3" cstate="print"/>
          <a:srcRect l="43274" t="28172" r="27781" b="6250"/>
          <a:stretch>
            <a:fillRect/>
          </a:stretch>
        </p:blipFill>
        <p:spPr bwMode="auto">
          <a:xfrm>
            <a:off x="1907704" y="0"/>
            <a:ext cx="5472608" cy="6970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smtClean="0"/>
              <a:t>PART  II: ZOOM: Agriculture and </a:t>
            </a:r>
            <a:r>
              <a:rPr lang="en-GB" dirty="0" smtClean="0"/>
              <a:t>ENVIRONMENT (Nature)</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15</a:t>
            </a:fld>
            <a:endParaRPr lang="de-DE"/>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Agriculture and biodiversity</a:t>
            </a:r>
            <a:endParaRPr lang="en-GB" dirty="0"/>
          </a:p>
        </p:txBody>
      </p:sp>
      <p:sp>
        <p:nvSpPr>
          <p:cNvPr id="3" name="Inhaltsplatzhalter 2"/>
          <p:cNvSpPr>
            <a:spLocks noGrp="1"/>
          </p:cNvSpPr>
          <p:nvPr>
            <p:ph sz="half" idx="1"/>
          </p:nvPr>
        </p:nvSpPr>
        <p:spPr>
          <a:xfrm>
            <a:off x="457199" y="1440000"/>
            <a:ext cx="4978897" cy="4718304"/>
          </a:xfrm>
        </p:spPr>
        <p:txBody>
          <a:bodyPr>
            <a:normAutofit/>
          </a:bodyPr>
          <a:lstStyle/>
          <a:p>
            <a:pPr marL="285750" indent="-285750"/>
            <a:r>
              <a:rPr lang="en-GB" sz="2800" b="1" dirty="0" smtClean="0">
                <a:latin typeface="+mn-lt"/>
                <a:cs typeface="+mn-cs"/>
              </a:rPr>
              <a:t>Agriculture...</a:t>
            </a:r>
          </a:p>
          <a:p>
            <a:pPr marL="182563" indent="-182563">
              <a:buFont typeface="Arial" pitchFamily="34" charset="0"/>
              <a:buChar char="•"/>
            </a:pPr>
            <a:r>
              <a:rPr lang="en-GB" b="1" dirty="0" smtClean="0">
                <a:latin typeface="+mn-lt"/>
                <a:cs typeface="+mn-cs"/>
              </a:rPr>
              <a:t>has a key role in producing public goods </a:t>
            </a:r>
            <a:r>
              <a:rPr lang="en-GB" dirty="0" smtClean="0">
                <a:latin typeface="+mn-lt"/>
                <a:cs typeface="+mn-cs"/>
              </a:rPr>
              <a:t>(landscapes, farmland biodiversity, climate stability, resilience to flooding, drought and fire)</a:t>
            </a:r>
          </a:p>
          <a:p>
            <a:pPr marL="182563" indent="-182563">
              <a:buFont typeface="Arial" pitchFamily="34" charset="0"/>
              <a:buChar char="•"/>
            </a:pPr>
            <a:r>
              <a:rPr lang="en-GB" b="1" dirty="0" smtClean="0">
                <a:latin typeface="+mn-lt"/>
                <a:cs typeface="+mn-cs"/>
              </a:rPr>
              <a:t>allowed many species to </a:t>
            </a:r>
            <a:r>
              <a:rPr lang="en-GB" b="1" dirty="0" smtClean="0">
                <a:latin typeface="+mn-lt"/>
                <a:cs typeface="+mn-cs"/>
              </a:rPr>
              <a:t>flourish in </a:t>
            </a:r>
            <a:r>
              <a:rPr lang="en-GB" b="1" dirty="0" smtClean="0">
                <a:latin typeface="+mn-lt"/>
                <a:cs typeface="+mn-cs"/>
              </a:rPr>
              <a:t>Europe in the last millennia</a:t>
            </a:r>
            <a:endParaRPr lang="en-GB" dirty="0" smtClean="0">
              <a:latin typeface="+mn-lt"/>
              <a:cs typeface="+mn-cs"/>
            </a:endParaRPr>
          </a:p>
          <a:p>
            <a:pPr marL="182563" indent="-182563">
              <a:buFont typeface="Arial" pitchFamily="34" charset="0"/>
              <a:buChar char="•"/>
            </a:pPr>
            <a:r>
              <a:rPr lang="en-GB" b="1" kern="1200" dirty="0" smtClean="0">
                <a:solidFill>
                  <a:schemeClr val="tx1"/>
                </a:solidFill>
                <a:latin typeface="+mn-lt"/>
                <a:ea typeface="+mn-ea"/>
                <a:cs typeface="+mn-cs"/>
              </a:rPr>
              <a:t>can put huge pressure on environment </a:t>
            </a:r>
            <a:r>
              <a:rPr lang="en-GB" kern="1200" dirty="0" smtClean="0">
                <a:solidFill>
                  <a:schemeClr val="tx1"/>
                </a:solidFill>
                <a:latin typeface="+mn-lt"/>
                <a:ea typeface="+mn-ea"/>
                <a:cs typeface="+mn-cs"/>
              </a:rPr>
              <a:t>(soil depletion, water shortages and pollution, loss of biodiversity and landscape features) </a:t>
            </a:r>
          </a:p>
          <a:p>
            <a:pPr marL="285750" indent="-285750">
              <a:buFont typeface="Arial" pitchFamily="34" charset="0"/>
              <a:buChar char="•"/>
            </a:pPr>
            <a:endParaRPr lang="en-GB" dirty="0" smtClean="0">
              <a:latin typeface="+mn-lt"/>
            </a:endParaRPr>
          </a:p>
          <a:p>
            <a:pPr marL="342900" marR="0" indent="-342900" algn="l" defTabSz="914400" rtl="0" eaLnBrk="1" fontAlgn="auto" latinLnBrk="0" hangingPunct="1">
              <a:lnSpc>
                <a:spcPct val="100000"/>
              </a:lnSpc>
              <a:spcBef>
                <a:spcPct val="20000"/>
              </a:spcBef>
              <a:spcAft>
                <a:spcPts val="0"/>
              </a:spcAft>
              <a:buClrTx/>
              <a:buSzTx/>
              <a:tabLst/>
              <a:defRPr/>
            </a:pPr>
            <a:endParaRPr lang="de-DE" dirty="0" smtClean="0">
              <a:latin typeface="+mn-lt"/>
            </a:endParaRPr>
          </a:p>
          <a:p>
            <a:endParaRPr lang="en-GB" baseline="0" dirty="0" smtClean="0">
              <a:latin typeface="+mn-lt"/>
            </a:endParaRPr>
          </a:p>
        </p:txBody>
      </p:sp>
      <p:pic>
        <p:nvPicPr>
          <p:cNvPr id="6" name="Bildplatzhalter 12" descr="Feuchtwiese - Beate Lezius.jpg"/>
          <p:cNvPicPr>
            <a:picLocks noGrp="1" noChangeAspect="1"/>
          </p:cNvPicPr>
          <p:nvPr>
            <p:ph type="pic" sz="quarter" idx="14"/>
          </p:nvPr>
        </p:nvPicPr>
        <p:blipFill>
          <a:blip r:embed="rId3" cstate="screen"/>
          <a:srcRect/>
          <a:stretch>
            <a:fillRect/>
          </a:stretch>
        </p:blipFill>
        <p:spPr>
          <a:xfrm>
            <a:off x="6084168" y="43044"/>
            <a:ext cx="2995262" cy="3097924"/>
          </a:xfrm>
        </p:spPr>
      </p:pic>
      <p:sp>
        <p:nvSpPr>
          <p:cNvPr id="11" name="Textfeld 10"/>
          <p:cNvSpPr txBox="1"/>
          <p:nvPr/>
        </p:nvSpPr>
        <p:spPr>
          <a:xfrm>
            <a:off x="8116051" y="2852936"/>
            <a:ext cx="920445" cy="246221"/>
          </a:xfrm>
          <a:prstGeom prst="rect">
            <a:avLst/>
          </a:prstGeom>
          <a:noFill/>
        </p:spPr>
        <p:txBody>
          <a:bodyPr wrap="none" rtlCol="0">
            <a:spAutoFit/>
          </a:bodyPr>
          <a:lstStyle/>
          <a:p>
            <a:r>
              <a:rPr lang="en-GB" sz="1000" dirty="0" err="1" smtClean="0">
                <a:solidFill>
                  <a:schemeClr val="bg1"/>
                </a:solidFill>
              </a:rPr>
              <a:t>Beate</a:t>
            </a:r>
            <a:r>
              <a:rPr lang="en-GB" sz="1000" dirty="0" smtClean="0">
                <a:solidFill>
                  <a:schemeClr val="bg1"/>
                </a:solidFill>
              </a:rPr>
              <a:t> </a:t>
            </a:r>
            <a:r>
              <a:rPr lang="en-GB" sz="1000" dirty="0" err="1" smtClean="0">
                <a:solidFill>
                  <a:schemeClr val="bg1"/>
                </a:solidFill>
              </a:rPr>
              <a:t>Lezius</a:t>
            </a:r>
            <a:endParaRPr lang="en-GB" sz="1000" dirty="0">
              <a:solidFill>
                <a:schemeClr val="bg1"/>
              </a:solidFill>
            </a:endParaRPr>
          </a:p>
        </p:txBody>
      </p:sp>
      <p:sp>
        <p:nvSpPr>
          <p:cNvPr id="7" name="Foliennummernplatzhalter 6"/>
          <p:cNvSpPr>
            <a:spLocks noGrp="1"/>
          </p:cNvSpPr>
          <p:nvPr>
            <p:ph type="sldNum" sz="quarter" idx="12"/>
          </p:nvPr>
        </p:nvSpPr>
        <p:spPr/>
        <p:txBody>
          <a:bodyPr/>
          <a:lstStyle/>
          <a:p>
            <a:fld id="{9D26C6B8-7DF4-4F01-8878-A6272B56DAC3}" type="slidenum">
              <a:rPr lang="de-DE" smtClean="0"/>
              <a:pPr/>
              <a:t>16</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Disaster facts</a:t>
            </a:r>
            <a:endParaRPr lang="en-GB" sz="2000" b="0" dirty="0"/>
          </a:p>
        </p:txBody>
      </p:sp>
      <p:sp>
        <p:nvSpPr>
          <p:cNvPr id="3" name="Inhaltsplatzhalter 2"/>
          <p:cNvSpPr>
            <a:spLocks noGrp="1"/>
          </p:cNvSpPr>
          <p:nvPr>
            <p:ph sz="half" idx="1"/>
          </p:nvPr>
        </p:nvSpPr>
        <p:spPr>
          <a:xfrm>
            <a:off x="457199" y="1440000"/>
            <a:ext cx="5251450" cy="4941328"/>
          </a:xfrm>
        </p:spPr>
        <p:txBody>
          <a:bodyPr vert="horz" lIns="0" tIns="0" rIns="0" bIns="0" rtlCol="0">
            <a:normAutofit fontScale="85000" lnSpcReduction="20000"/>
          </a:bodyPr>
          <a:lstStyle/>
          <a:p>
            <a:pPr marL="285750" lvl="1" indent="-285750">
              <a:buSzPct val="85000"/>
              <a:buNone/>
            </a:pPr>
            <a:r>
              <a:rPr lang="en-GB" sz="3300" b="1" dirty="0" smtClean="0">
                <a:latin typeface="+mn-lt"/>
                <a:cs typeface="+mn-cs"/>
              </a:rPr>
              <a:t>EU Nature Report: Status</a:t>
            </a:r>
          </a:p>
          <a:p>
            <a:pPr marL="285750" lvl="1" indent="-285750">
              <a:buSzPct val="85000"/>
              <a:buFont typeface="Arial" pitchFamily="34" charset="0"/>
              <a:buChar char="•"/>
            </a:pPr>
            <a:r>
              <a:rPr lang="en-GB" sz="2400" dirty="0" smtClean="0">
                <a:latin typeface="+mn-lt"/>
                <a:cs typeface="+mn-cs"/>
              </a:rPr>
              <a:t>64 % of grassland species (non-birds) and </a:t>
            </a:r>
            <a:br>
              <a:rPr lang="en-GB" sz="2400" dirty="0" smtClean="0">
                <a:latin typeface="+mn-lt"/>
                <a:cs typeface="+mn-cs"/>
              </a:rPr>
            </a:br>
            <a:r>
              <a:rPr lang="en-GB" sz="2400" dirty="0" smtClean="0">
                <a:latin typeface="+mn-lt"/>
                <a:cs typeface="+mn-cs"/>
              </a:rPr>
              <a:t>86 % of grassland habitats unfavourable</a:t>
            </a:r>
          </a:p>
          <a:p>
            <a:pPr marL="285750" lvl="1" indent="-285750">
              <a:buSzPct val="85000"/>
              <a:buFont typeface="Arial" pitchFamily="34" charset="0"/>
              <a:buChar char="•"/>
            </a:pPr>
            <a:r>
              <a:rPr lang="en-GB" sz="2400" dirty="0" smtClean="0">
                <a:latin typeface="+mn-lt"/>
                <a:cs typeface="+mn-cs"/>
              </a:rPr>
              <a:t>70 % of cropland species (non-birds) unfavourable</a:t>
            </a:r>
            <a:r>
              <a:rPr lang="en-GB" dirty="0" smtClean="0">
                <a:latin typeface="+mn-lt"/>
                <a:cs typeface="+mn-cs"/>
              </a:rPr>
              <a:t/>
            </a:r>
            <a:br>
              <a:rPr lang="en-GB" dirty="0" smtClean="0">
                <a:latin typeface="+mn-lt"/>
                <a:cs typeface="+mn-cs"/>
              </a:rPr>
            </a:br>
            <a:endParaRPr lang="de-DE" dirty="0" smtClean="0">
              <a:latin typeface="+mn-lt"/>
              <a:cs typeface="+mn-cs"/>
            </a:endParaRPr>
          </a:p>
          <a:p>
            <a:pPr marL="285750" lvl="1" indent="-285750">
              <a:buSzPct val="85000"/>
              <a:buNone/>
            </a:pPr>
            <a:r>
              <a:rPr lang="en-GB" sz="3300" b="1" dirty="0" smtClean="0">
                <a:latin typeface="+mn-lt"/>
                <a:cs typeface="+mn-cs"/>
              </a:rPr>
              <a:t>Trends 1980 - 2012</a:t>
            </a:r>
          </a:p>
          <a:p>
            <a:pPr marL="285750" lvl="1" indent="-285750">
              <a:buSzPct val="85000"/>
              <a:buFont typeface="Arial" pitchFamily="34" charset="0"/>
              <a:buChar char="•"/>
            </a:pPr>
            <a:r>
              <a:rPr lang="en-GB" sz="2400" dirty="0" smtClean="0">
                <a:latin typeface="+mn-lt"/>
                <a:cs typeface="+mn-cs"/>
              </a:rPr>
              <a:t>Grassland habitats: massive deterioration</a:t>
            </a:r>
          </a:p>
          <a:p>
            <a:pPr marL="285750" lvl="1" indent="-285750">
              <a:buSzPct val="85000"/>
              <a:buFont typeface="Arial" pitchFamily="34" charset="0"/>
              <a:buChar char="•"/>
            </a:pPr>
            <a:r>
              <a:rPr lang="en-GB" sz="2400" dirty="0" smtClean="0">
                <a:latin typeface="+mn-lt"/>
                <a:cs typeface="+mn-cs"/>
              </a:rPr>
              <a:t>Common farmland birds and grassland butterflies: approx. </a:t>
            </a:r>
            <a:r>
              <a:rPr lang="en-GB" sz="2400" b="1" dirty="0" smtClean="0">
                <a:solidFill>
                  <a:srgbClr val="FF0000"/>
                </a:solidFill>
                <a:latin typeface="+mn-lt"/>
                <a:cs typeface="+mn-cs"/>
              </a:rPr>
              <a:t>– 50 %</a:t>
            </a:r>
          </a:p>
          <a:p>
            <a:pPr marL="285750" lvl="1" indent="-285750">
              <a:buSzPct val="85000"/>
              <a:buFont typeface="Arial" pitchFamily="34" charset="0"/>
              <a:buChar char="•"/>
            </a:pPr>
            <a:r>
              <a:rPr lang="de-DE" sz="2400" dirty="0" smtClean="0">
                <a:latin typeface="+mn-lt"/>
              </a:rPr>
              <a:t>Black-</a:t>
            </a:r>
            <a:r>
              <a:rPr lang="de-DE" sz="2400" dirty="0" err="1" smtClean="0">
                <a:latin typeface="+mn-lt"/>
              </a:rPr>
              <a:t>tailed</a:t>
            </a:r>
            <a:r>
              <a:rPr lang="de-DE" sz="2400" dirty="0" smtClean="0">
                <a:latin typeface="+mn-lt"/>
              </a:rPr>
              <a:t> </a:t>
            </a:r>
            <a:r>
              <a:rPr lang="de-DE" sz="2400" dirty="0" err="1" smtClean="0">
                <a:latin typeface="+mn-lt"/>
              </a:rPr>
              <a:t>Godwit</a:t>
            </a:r>
            <a:r>
              <a:rPr lang="de-DE" sz="2400" dirty="0" smtClean="0">
                <a:latin typeface="+mn-lt"/>
              </a:rPr>
              <a:t>: </a:t>
            </a:r>
            <a:r>
              <a:rPr lang="de-DE" sz="2400" b="1" dirty="0" smtClean="0">
                <a:solidFill>
                  <a:srgbClr val="FF0000"/>
                </a:solidFill>
                <a:latin typeface="+mn-lt"/>
              </a:rPr>
              <a:t>- 37 % (DE - 75 %)</a:t>
            </a:r>
          </a:p>
          <a:p>
            <a:pPr marL="285750" lvl="1" indent="-285750">
              <a:buSzPct val="85000"/>
              <a:buFont typeface="Arial" pitchFamily="34" charset="0"/>
              <a:buChar char="•"/>
            </a:pPr>
            <a:r>
              <a:rPr lang="de-DE" sz="2400" dirty="0" smtClean="0">
                <a:latin typeface="+mn-lt"/>
              </a:rPr>
              <a:t>Turtle Dove </a:t>
            </a:r>
            <a:r>
              <a:rPr lang="de-DE" sz="2400" b="1" dirty="0" smtClean="0">
                <a:solidFill>
                  <a:srgbClr val="FF0000"/>
                </a:solidFill>
                <a:latin typeface="+mn-lt"/>
              </a:rPr>
              <a:t>– 77 % (UK – 95 %)</a:t>
            </a:r>
          </a:p>
          <a:p>
            <a:pPr marL="285750" lvl="1" indent="-285750">
              <a:buSzPct val="85000"/>
              <a:buFont typeface="Arial" pitchFamily="34" charset="0"/>
              <a:buChar char="•"/>
            </a:pPr>
            <a:r>
              <a:rPr lang="de-DE" sz="2400" dirty="0" err="1" smtClean="0">
                <a:latin typeface="+mn-lt"/>
              </a:rPr>
              <a:t>Skylark</a:t>
            </a:r>
            <a:r>
              <a:rPr lang="de-DE" sz="2400" b="1" dirty="0" smtClean="0">
                <a:solidFill>
                  <a:srgbClr val="FF0000"/>
                </a:solidFill>
                <a:latin typeface="+mn-lt"/>
              </a:rPr>
              <a:t> – 51 % </a:t>
            </a:r>
          </a:p>
          <a:p>
            <a:pPr marL="285750" lvl="1" indent="-285750">
              <a:buSzPct val="85000"/>
              <a:buFont typeface="Arial" pitchFamily="34" charset="0"/>
              <a:buChar char="•"/>
            </a:pPr>
            <a:r>
              <a:rPr lang="de-DE" sz="2400" dirty="0" err="1" smtClean="0">
                <a:latin typeface="+mn-lt"/>
              </a:rPr>
              <a:t>Lapwing</a:t>
            </a:r>
            <a:r>
              <a:rPr lang="de-DE" sz="2400" dirty="0" smtClean="0">
                <a:latin typeface="+mn-lt"/>
              </a:rPr>
              <a:t>  </a:t>
            </a:r>
            <a:r>
              <a:rPr lang="de-DE" sz="2400" b="1" dirty="0" smtClean="0">
                <a:solidFill>
                  <a:srgbClr val="FF0000"/>
                </a:solidFill>
              </a:rPr>
              <a:t>- 60 % (DE – 75 %)</a:t>
            </a:r>
          </a:p>
          <a:p>
            <a:pPr marL="285750" lvl="1" indent="-285750">
              <a:buSzPct val="85000"/>
              <a:buFont typeface="Arial" pitchFamily="34" charset="0"/>
              <a:buChar char="•"/>
            </a:pPr>
            <a:endParaRPr lang="en-GB" dirty="0" smtClean="0">
              <a:latin typeface="+mn-lt"/>
              <a:cs typeface="+mn-cs"/>
            </a:endParaRPr>
          </a:p>
        </p:txBody>
      </p:sp>
      <p:sp>
        <p:nvSpPr>
          <p:cNvPr id="14" name="Rechteck 13"/>
          <p:cNvSpPr/>
          <p:nvPr/>
        </p:nvSpPr>
        <p:spPr>
          <a:xfrm>
            <a:off x="8388424" y="1844824"/>
            <a:ext cx="918356" cy="215444"/>
          </a:xfrm>
          <a:prstGeom prst="rect">
            <a:avLst/>
          </a:prstGeom>
        </p:spPr>
        <p:txBody>
          <a:bodyPr wrap="square">
            <a:spAutoFit/>
          </a:bodyPr>
          <a:lstStyle/>
          <a:p>
            <a:r>
              <a:rPr lang="en-GB" sz="800" dirty="0" err="1" smtClean="0">
                <a:solidFill>
                  <a:schemeClr val="bg1"/>
                </a:solidFill>
              </a:rPr>
              <a:t>Beate</a:t>
            </a:r>
            <a:r>
              <a:rPr lang="en-GB" sz="800" dirty="0" smtClean="0">
                <a:solidFill>
                  <a:schemeClr val="bg1"/>
                </a:solidFill>
              </a:rPr>
              <a:t> </a:t>
            </a:r>
            <a:r>
              <a:rPr lang="en-GB" sz="800" dirty="0" err="1" smtClean="0">
                <a:solidFill>
                  <a:schemeClr val="bg1"/>
                </a:solidFill>
              </a:rPr>
              <a:t>Lezius</a:t>
            </a:r>
            <a:endParaRPr lang="en-GB" sz="800" dirty="0">
              <a:solidFill>
                <a:schemeClr val="bg1"/>
              </a:solidFill>
            </a:endParaRPr>
          </a:p>
        </p:txBody>
      </p:sp>
      <p:grpSp>
        <p:nvGrpSpPr>
          <p:cNvPr id="4" name="Bildplatzhalter 17"/>
          <p:cNvGrpSpPr>
            <a:grpSpLocks noGrp="1"/>
          </p:cNvGrpSpPr>
          <p:nvPr>
            <p:ph type="pic" sz="quarter" idx="14"/>
          </p:nvPr>
        </p:nvGrpSpPr>
        <p:grpSpPr>
          <a:xfrm>
            <a:off x="5940425" y="0"/>
            <a:ext cx="3211513" cy="2052638"/>
            <a:chOff x="5796136" y="548680"/>
            <a:chExt cx="3347864" cy="2510898"/>
          </a:xfrm>
        </p:grpSpPr>
        <p:pic>
          <p:nvPicPr>
            <p:cNvPr id="19" name="Grafik 18" descr="gr__nlandumbruch_gerd_ostermann.jpeg"/>
            <p:cNvPicPr>
              <a:picLocks noChangeAspect="1"/>
            </p:cNvPicPr>
            <p:nvPr/>
          </p:nvPicPr>
          <p:blipFill>
            <a:blip r:embed="rId3" cstate="screen"/>
            <a:stretch>
              <a:fillRect/>
            </a:stretch>
          </p:blipFill>
          <p:spPr>
            <a:xfrm>
              <a:off x="5796136" y="548680"/>
              <a:ext cx="3347864" cy="2510898"/>
            </a:xfrm>
            <a:prstGeom prst="rect">
              <a:avLst/>
            </a:prstGeom>
          </p:spPr>
        </p:pic>
        <p:sp>
          <p:nvSpPr>
            <p:cNvPr id="20" name="Textfeld 19"/>
            <p:cNvSpPr txBox="1"/>
            <p:nvPr/>
          </p:nvSpPr>
          <p:spPr>
            <a:xfrm>
              <a:off x="8008753" y="2780928"/>
              <a:ext cx="1135247" cy="246221"/>
            </a:xfrm>
            <a:prstGeom prst="rect">
              <a:avLst/>
            </a:prstGeom>
            <a:noFill/>
          </p:spPr>
          <p:txBody>
            <a:bodyPr wrap="none" rtlCol="0">
              <a:spAutoFit/>
            </a:bodyPr>
            <a:lstStyle/>
            <a:p>
              <a:r>
                <a:rPr lang="en-GB" sz="1000" dirty="0" err="1" smtClean="0">
                  <a:solidFill>
                    <a:schemeClr val="bg1"/>
                  </a:solidFill>
                </a:rPr>
                <a:t>Gerd</a:t>
              </a:r>
              <a:r>
                <a:rPr lang="en-GB" sz="1000" dirty="0" smtClean="0">
                  <a:solidFill>
                    <a:schemeClr val="bg1"/>
                  </a:solidFill>
                </a:rPr>
                <a:t> </a:t>
              </a:r>
              <a:r>
                <a:rPr lang="en-GB" sz="1000" dirty="0" err="1" smtClean="0">
                  <a:solidFill>
                    <a:schemeClr val="bg1"/>
                  </a:solidFill>
                </a:rPr>
                <a:t>Ostermann</a:t>
              </a:r>
              <a:endParaRPr lang="en-GB" sz="1000" dirty="0">
                <a:solidFill>
                  <a:schemeClr val="bg1"/>
                </a:solidFill>
              </a:endParaRPr>
            </a:p>
          </p:txBody>
        </p:sp>
      </p:grpSp>
      <p:pic>
        <p:nvPicPr>
          <p:cNvPr id="22" name="Bildplatzhalter 22" descr="Uferschnepfe - Frank Derer.jpg"/>
          <p:cNvPicPr>
            <a:picLocks noChangeAspect="1"/>
          </p:cNvPicPr>
          <p:nvPr/>
        </p:nvPicPr>
        <p:blipFill>
          <a:blip r:embed="rId4" cstate="screen"/>
          <a:srcRect/>
          <a:stretch>
            <a:fillRect/>
          </a:stretch>
        </p:blipFill>
        <p:spPr>
          <a:xfrm>
            <a:off x="5932714" y="4437112"/>
            <a:ext cx="3211286" cy="2052000"/>
          </a:xfrm>
          <a:prstGeom prst="rect">
            <a:avLst/>
          </a:prstGeom>
        </p:spPr>
      </p:pic>
      <p:sp>
        <p:nvSpPr>
          <p:cNvPr id="23" name="Rechteck 22"/>
          <p:cNvSpPr/>
          <p:nvPr/>
        </p:nvSpPr>
        <p:spPr>
          <a:xfrm>
            <a:off x="8225644" y="6237312"/>
            <a:ext cx="918356" cy="246221"/>
          </a:xfrm>
          <a:prstGeom prst="rect">
            <a:avLst/>
          </a:prstGeom>
        </p:spPr>
        <p:txBody>
          <a:bodyPr wrap="square">
            <a:spAutoFit/>
          </a:bodyPr>
          <a:lstStyle/>
          <a:p>
            <a:r>
              <a:rPr lang="en-GB" sz="1000" dirty="0" smtClean="0">
                <a:solidFill>
                  <a:schemeClr val="bg1"/>
                </a:solidFill>
              </a:rPr>
              <a:t>Frank </a:t>
            </a:r>
            <a:r>
              <a:rPr lang="en-GB" sz="1000" dirty="0" err="1" smtClean="0">
                <a:solidFill>
                  <a:schemeClr val="bg1"/>
                </a:solidFill>
              </a:rPr>
              <a:t>Derer</a:t>
            </a:r>
            <a:endParaRPr lang="en-GB" sz="1000" dirty="0">
              <a:solidFill>
                <a:schemeClr val="bg1"/>
              </a:solidFill>
            </a:endParaRPr>
          </a:p>
        </p:txBody>
      </p:sp>
      <p:sp>
        <p:nvSpPr>
          <p:cNvPr id="28" name="Rechteck 27"/>
          <p:cNvSpPr/>
          <p:nvPr/>
        </p:nvSpPr>
        <p:spPr>
          <a:xfrm>
            <a:off x="6228184" y="3933056"/>
            <a:ext cx="2915816" cy="338554"/>
          </a:xfrm>
          <a:prstGeom prst="rect">
            <a:avLst/>
          </a:prstGeom>
          <a:solidFill>
            <a:schemeClr val="bg1">
              <a:alpha val="65000"/>
            </a:schemeClr>
          </a:solidFill>
        </p:spPr>
        <p:txBody>
          <a:bodyPr wrap="square">
            <a:spAutoFit/>
          </a:bodyPr>
          <a:lstStyle/>
          <a:p>
            <a:r>
              <a:rPr lang="en-GB" sz="800" dirty="0" smtClean="0"/>
              <a:t>Skylark 2008-2012; Pan-European Common Bird Monitoring scheme (RSPB/EBCC/BirdLife/Statistics Netherlands)</a:t>
            </a:r>
            <a:endParaRPr lang="en-GB" sz="800" dirty="0"/>
          </a:p>
        </p:txBody>
      </p:sp>
      <p:sp>
        <p:nvSpPr>
          <p:cNvPr id="12" name="Bildplatzhalter 11"/>
          <p:cNvSpPr>
            <a:spLocks noGrp="1"/>
          </p:cNvSpPr>
          <p:nvPr>
            <p:ph type="pic" sz="quarter" idx="13"/>
          </p:nvPr>
        </p:nvSpPr>
        <p:spPr/>
      </p:sp>
      <p:pic>
        <p:nvPicPr>
          <p:cNvPr id="13" name="Picture 3"/>
          <p:cNvPicPr>
            <a:picLocks/>
          </p:cNvPicPr>
          <p:nvPr/>
        </p:nvPicPr>
        <p:blipFill>
          <a:blip r:embed="rId5" cstate="screen">
            <a:extLst>
              <a:ext uri="{28A0092B-C50C-407E-A947-70E740481C1C}">
                <a14:useLocalDpi xmlns:a14="http://schemas.microsoft.com/office/drawing/2010/main" xmlns="" val="0"/>
              </a:ext>
            </a:extLst>
          </a:blip>
          <a:srcRect l="8135" r="8135"/>
          <a:stretch>
            <a:fillRect/>
          </a:stretch>
        </p:blipFill>
        <p:spPr bwMode="auto">
          <a:xfrm>
            <a:off x="5940425" y="2204864"/>
            <a:ext cx="3203575" cy="2052000"/>
          </a:xfrm>
          <a:prstGeom prst="rect">
            <a:avLst/>
          </a:prstGeom>
          <a:solidFill>
            <a:schemeClr val="tx1">
              <a:alpha val="21000"/>
            </a:schemeClr>
          </a:solidFill>
          <a:ln>
            <a:solidFill>
              <a:schemeClr val="tx2"/>
            </a:solidFill>
          </a:ln>
        </p:spPr>
      </p:pic>
      <p:sp>
        <p:nvSpPr>
          <p:cNvPr id="15" name="Rechteck 14"/>
          <p:cNvSpPr/>
          <p:nvPr/>
        </p:nvSpPr>
        <p:spPr>
          <a:xfrm>
            <a:off x="6120680" y="3522494"/>
            <a:ext cx="2915816" cy="338554"/>
          </a:xfrm>
          <a:prstGeom prst="rect">
            <a:avLst/>
          </a:prstGeom>
        </p:spPr>
        <p:txBody>
          <a:bodyPr wrap="square">
            <a:spAutoFit/>
          </a:bodyPr>
          <a:lstStyle/>
          <a:p>
            <a:r>
              <a:rPr lang="en-GB" sz="800" dirty="0" smtClean="0"/>
              <a:t>Pan-European Common Bird Monitoring scheme (RSPB/EBCC/BirdLife/Statistics Netherlands)</a:t>
            </a:r>
            <a:endParaRPr lang="en-GB" sz="800" dirty="0"/>
          </a:p>
        </p:txBody>
      </p:sp>
      <p:sp>
        <p:nvSpPr>
          <p:cNvPr id="16" name="Rechteck 15"/>
          <p:cNvSpPr/>
          <p:nvPr/>
        </p:nvSpPr>
        <p:spPr>
          <a:xfrm>
            <a:off x="6444208" y="2514962"/>
            <a:ext cx="1152128" cy="215444"/>
          </a:xfrm>
          <a:prstGeom prst="rect">
            <a:avLst/>
          </a:prstGeom>
        </p:spPr>
        <p:txBody>
          <a:bodyPr wrap="square">
            <a:spAutoFit/>
          </a:bodyPr>
          <a:lstStyle/>
          <a:p>
            <a:r>
              <a:rPr lang="en-GB" sz="800" dirty="0" smtClean="0"/>
              <a:t>Common Wild Birds</a:t>
            </a:r>
            <a:endParaRPr lang="en-GB" sz="800" dirty="0"/>
          </a:p>
        </p:txBody>
      </p:sp>
      <p:sp>
        <p:nvSpPr>
          <p:cNvPr id="17" name="Rechteck 16"/>
          <p:cNvSpPr/>
          <p:nvPr/>
        </p:nvSpPr>
        <p:spPr>
          <a:xfrm>
            <a:off x="7596336" y="3091026"/>
            <a:ext cx="1152128" cy="215444"/>
          </a:xfrm>
          <a:prstGeom prst="rect">
            <a:avLst/>
          </a:prstGeom>
        </p:spPr>
        <p:txBody>
          <a:bodyPr wrap="square">
            <a:spAutoFit/>
          </a:bodyPr>
          <a:lstStyle/>
          <a:p>
            <a:r>
              <a:rPr lang="en-GB" sz="800" dirty="0" smtClean="0"/>
              <a:t>Farmland Birds</a:t>
            </a:r>
            <a:endParaRPr lang="en-GB" sz="800" dirty="0"/>
          </a:p>
        </p:txBody>
      </p:sp>
      <p:sp>
        <p:nvSpPr>
          <p:cNvPr id="18" name="Foliennummernplatzhalter 17"/>
          <p:cNvSpPr>
            <a:spLocks noGrp="1"/>
          </p:cNvSpPr>
          <p:nvPr>
            <p:ph type="sldNum" sz="quarter" idx="12"/>
          </p:nvPr>
        </p:nvSpPr>
        <p:spPr/>
        <p:txBody>
          <a:bodyPr/>
          <a:lstStyle/>
          <a:p>
            <a:fld id="{9D26C6B8-7DF4-4F01-8878-A6272B56DAC3}" type="slidenum">
              <a:rPr lang="de-DE" smtClean="0"/>
              <a:pPr/>
              <a:t>17</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5"/>
          <p:cNvGrpSpPr/>
          <p:nvPr/>
        </p:nvGrpSpPr>
        <p:grpSpPr>
          <a:xfrm>
            <a:off x="899592" y="2564905"/>
            <a:ext cx="1872208" cy="1800199"/>
            <a:chOff x="413266" y="260649"/>
            <a:chExt cx="1872208" cy="1800199"/>
          </a:xfrm>
        </p:grpSpPr>
        <p:pic>
          <p:nvPicPr>
            <p:cNvPr id="27" name="Grafik 26" descr="kiebitz-im-prachtkleid.jpg"/>
            <p:cNvPicPr>
              <a:picLocks noChangeAspect="1"/>
            </p:cNvPicPr>
            <p:nvPr/>
          </p:nvPicPr>
          <p:blipFill>
            <a:blip r:embed="rId3" cstate="screen"/>
            <a:srcRect/>
            <a:stretch>
              <a:fillRect/>
            </a:stretch>
          </p:blipFill>
          <p:spPr>
            <a:xfrm>
              <a:off x="467544" y="260649"/>
              <a:ext cx="1817930" cy="1787533"/>
            </a:xfrm>
            <a:prstGeom prst="rect">
              <a:avLst/>
            </a:prstGeom>
            <a:scene3d>
              <a:camera prst="orthographicFront">
                <a:rot lat="0" lon="0" rev="0"/>
              </a:camera>
              <a:lightRig rig="threePt" dir="t"/>
            </a:scene3d>
          </p:spPr>
        </p:pic>
        <p:sp>
          <p:nvSpPr>
            <p:cNvPr id="21" name="Textfeld 20"/>
            <p:cNvSpPr txBox="1"/>
            <p:nvPr/>
          </p:nvSpPr>
          <p:spPr>
            <a:xfrm>
              <a:off x="41326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3" name="Gruppieren 21"/>
          <p:cNvGrpSpPr/>
          <p:nvPr/>
        </p:nvGrpSpPr>
        <p:grpSpPr>
          <a:xfrm>
            <a:off x="2771800" y="2564904"/>
            <a:ext cx="1872208" cy="1800200"/>
            <a:chOff x="2771800" y="260648"/>
            <a:chExt cx="1872208" cy="1800200"/>
          </a:xfrm>
        </p:grpSpPr>
        <p:pic>
          <p:nvPicPr>
            <p:cNvPr id="12" name="Grafik 11" descr="kiebitz-im-prachtkleid.jpg"/>
            <p:cNvPicPr>
              <a:picLocks noChangeAspect="1"/>
            </p:cNvPicPr>
            <p:nvPr/>
          </p:nvPicPr>
          <p:blipFill>
            <a:blip r:embed="rId3" cstate="screen"/>
            <a:srcRect/>
            <a:stretch>
              <a:fillRect/>
            </a:stretch>
          </p:blipFill>
          <p:spPr>
            <a:xfrm>
              <a:off x="2826078" y="260648"/>
              <a:ext cx="1817930" cy="1787533"/>
            </a:xfrm>
            <a:prstGeom prst="rect">
              <a:avLst/>
            </a:prstGeom>
            <a:scene3d>
              <a:camera prst="orthographicFront">
                <a:rot lat="0" lon="0" rev="0"/>
              </a:camera>
              <a:lightRig rig="threePt" dir="t"/>
            </a:scene3d>
          </p:spPr>
        </p:pic>
        <p:sp>
          <p:nvSpPr>
            <p:cNvPr id="13" name="Textfeld 12"/>
            <p:cNvSpPr txBox="1"/>
            <p:nvPr/>
          </p:nvSpPr>
          <p:spPr>
            <a:xfrm>
              <a:off x="2771800"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4" name="Gruppieren 18"/>
          <p:cNvGrpSpPr/>
          <p:nvPr/>
        </p:nvGrpSpPr>
        <p:grpSpPr>
          <a:xfrm>
            <a:off x="4644008" y="2577571"/>
            <a:ext cx="1872208" cy="1787533"/>
            <a:chOff x="4644008" y="273315"/>
            <a:chExt cx="1872208" cy="1787533"/>
          </a:xfrm>
        </p:grpSpPr>
        <p:pic>
          <p:nvPicPr>
            <p:cNvPr id="14" name="Grafik 13" descr="kiebitz-im-prachtkleid.jpg"/>
            <p:cNvPicPr>
              <a:picLocks noChangeAspect="1"/>
            </p:cNvPicPr>
            <p:nvPr/>
          </p:nvPicPr>
          <p:blipFill>
            <a:blip r:embed="rId3" cstate="screen"/>
            <a:srcRect/>
            <a:stretch>
              <a:fillRect/>
            </a:stretch>
          </p:blipFill>
          <p:spPr>
            <a:xfrm>
              <a:off x="4698286" y="273315"/>
              <a:ext cx="1817930" cy="1787533"/>
            </a:xfrm>
            <a:prstGeom prst="rect">
              <a:avLst/>
            </a:prstGeom>
            <a:scene3d>
              <a:camera prst="orthographicFront">
                <a:rot lat="0" lon="0" rev="0"/>
              </a:camera>
              <a:lightRig rig="threePt" dir="t"/>
            </a:scene3d>
          </p:spPr>
        </p:pic>
        <p:sp>
          <p:nvSpPr>
            <p:cNvPr id="15" name="Textfeld 14"/>
            <p:cNvSpPr txBox="1"/>
            <p:nvPr/>
          </p:nvSpPr>
          <p:spPr>
            <a:xfrm>
              <a:off x="4644008" y="184482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17" name="Textfeld 16"/>
          <p:cNvSpPr txBox="1"/>
          <p:nvPr/>
        </p:nvSpPr>
        <p:spPr>
          <a:xfrm>
            <a:off x="6228184" y="2060847"/>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nvGrpSpPr>
          <p:cNvPr id="5" name="Gruppieren 19"/>
          <p:cNvGrpSpPr/>
          <p:nvPr/>
        </p:nvGrpSpPr>
        <p:grpSpPr>
          <a:xfrm>
            <a:off x="6516216" y="2577571"/>
            <a:ext cx="1872208" cy="1787533"/>
            <a:chOff x="6516216" y="273315"/>
            <a:chExt cx="1872208" cy="1787533"/>
          </a:xfrm>
        </p:grpSpPr>
        <p:pic>
          <p:nvPicPr>
            <p:cNvPr id="16" name="Grafik 15" descr="kiebitz-im-prachtkleid.jpg"/>
            <p:cNvPicPr>
              <a:picLocks noChangeAspect="1"/>
            </p:cNvPicPr>
            <p:nvPr/>
          </p:nvPicPr>
          <p:blipFill>
            <a:blip r:embed="rId3" cstate="screen"/>
            <a:srcRect/>
            <a:stretch>
              <a:fillRect/>
            </a:stretch>
          </p:blipFill>
          <p:spPr>
            <a:xfrm>
              <a:off x="6570494" y="273315"/>
              <a:ext cx="1817930" cy="1787533"/>
            </a:xfrm>
            <a:prstGeom prst="rect">
              <a:avLst/>
            </a:prstGeom>
            <a:scene3d>
              <a:camera prst="orthographicFront">
                <a:rot lat="0" lon="0" rev="0"/>
              </a:camera>
              <a:lightRig rig="threePt" dir="t"/>
            </a:scene3d>
          </p:spPr>
        </p:pic>
        <p:sp>
          <p:nvSpPr>
            <p:cNvPr id="18" name="Textfeld 17"/>
            <p:cNvSpPr txBox="1"/>
            <p:nvPr/>
          </p:nvSpPr>
          <p:spPr>
            <a:xfrm>
              <a:off x="651621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26" name="Textfeld 25"/>
          <p:cNvSpPr txBox="1"/>
          <p:nvPr/>
        </p:nvSpPr>
        <p:spPr>
          <a:xfrm>
            <a:off x="3851920" y="0"/>
            <a:ext cx="2160240" cy="769441"/>
          </a:xfrm>
          <a:prstGeom prst="rect">
            <a:avLst/>
          </a:prstGeom>
          <a:noFill/>
        </p:spPr>
        <p:txBody>
          <a:bodyPr wrap="square" rtlCol="0">
            <a:spAutoFit/>
          </a:bodyPr>
          <a:lstStyle/>
          <a:p>
            <a:r>
              <a:rPr lang="en-GB" sz="4400" b="1" dirty="0" smtClean="0">
                <a:solidFill>
                  <a:srgbClr val="0070C0"/>
                </a:solidFill>
              </a:rPr>
              <a:t>1990</a:t>
            </a:r>
            <a:endParaRPr lang="en-GB" sz="4400" b="1" dirty="0">
              <a:solidFill>
                <a:srgbClr val="0070C0"/>
              </a:solidFill>
            </a:endParaRPr>
          </a:p>
        </p:txBody>
      </p:sp>
      <p:grpSp>
        <p:nvGrpSpPr>
          <p:cNvPr id="6" name="Gruppieren 28"/>
          <p:cNvGrpSpPr/>
          <p:nvPr/>
        </p:nvGrpSpPr>
        <p:grpSpPr>
          <a:xfrm>
            <a:off x="899592" y="692697"/>
            <a:ext cx="1872208" cy="1800199"/>
            <a:chOff x="413266" y="260649"/>
            <a:chExt cx="1872208" cy="1800199"/>
          </a:xfrm>
        </p:grpSpPr>
        <p:pic>
          <p:nvPicPr>
            <p:cNvPr id="30" name="Grafik 29" descr="kiebitz-im-prachtkleid.jpg"/>
            <p:cNvPicPr>
              <a:picLocks noChangeAspect="1"/>
            </p:cNvPicPr>
            <p:nvPr/>
          </p:nvPicPr>
          <p:blipFill>
            <a:blip r:embed="rId3" cstate="screen"/>
            <a:srcRect/>
            <a:stretch>
              <a:fillRect/>
            </a:stretch>
          </p:blipFill>
          <p:spPr>
            <a:xfrm>
              <a:off x="467544" y="260649"/>
              <a:ext cx="1817930" cy="1787533"/>
            </a:xfrm>
            <a:prstGeom prst="rect">
              <a:avLst/>
            </a:prstGeom>
            <a:scene3d>
              <a:camera prst="orthographicFront">
                <a:rot lat="0" lon="0" rev="0"/>
              </a:camera>
              <a:lightRig rig="threePt" dir="t"/>
            </a:scene3d>
          </p:spPr>
        </p:pic>
        <p:sp>
          <p:nvSpPr>
            <p:cNvPr id="31" name="Textfeld 30"/>
            <p:cNvSpPr txBox="1"/>
            <p:nvPr/>
          </p:nvSpPr>
          <p:spPr>
            <a:xfrm>
              <a:off x="41326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7" name="Gruppieren 31"/>
          <p:cNvGrpSpPr/>
          <p:nvPr/>
        </p:nvGrpSpPr>
        <p:grpSpPr>
          <a:xfrm>
            <a:off x="2771800" y="692696"/>
            <a:ext cx="1872208" cy="1800200"/>
            <a:chOff x="2771800" y="260648"/>
            <a:chExt cx="1872208" cy="1800200"/>
          </a:xfrm>
        </p:grpSpPr>
        <p:pic>
          <p:nvPicPr>
            <p:cNvPr id="33" name="Grafik 32" descr="kiebitz-im-prachtkleid.jpg"/>
            <p:cNvPicPr>
              <a:picLocks noChangeAspect="1"/>
            </p:cNvPicPr>
            <p:nvPr/>
          </p:nvPicPr>
          <p:blipFill>
            <a:blip r:embed="rId3" cstate="screen"/>
            <a:srcRect/>
            <a:stretch>
              <a:fillRect/>
            </a:stretch>
          </p:blipFill>
          <p:spPr>
            <a:xfrm>
              <a:off x="2826078" y="260648"/>
              <a:ext cx="1817930" cy="1787533"/>
            </a:xfrm>
            <a:prstGeom prst="rect">
              <a:avLst/>
            </a:prstGeom>
            <a:scene3d>
              <a:camera prst="orthographicFront">
                <a:rot lat="0" lon="0" rev="0"/>
              </a:camera>
              <a:lightRig rig="threePt" dir="t"/>
            </a:scene3d>
          </p:spPr>
        </p:pic>
        <p:sp>
          <p:nvSpPr>
            <p:cNvPr id="34" name="Textfeld 33"/>
            <p:cNvSpPr txBox="1"/>
            <p:nvPr/>
          </p:nvSpPr>
          <p:spPr>
            <a:xfrm>
              <a:off x="2771800"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8" name="Gruppieren 34"/>
          <p:cNvGrpSpPr/>
          <p:nvPr/>
        </p:nvGrpSpPr>
        <p:grpSpPr>
          <a:xfrm>
            <a:off x="4644008" y="705363"/>
            <a:ext cx="1872208" cy="1787533"/>
            <a:chOff x="4644008" y="273315"/>
            <a:chExt cx="1872208" cy="1787533"/>
          </a:xfrm>
        </p:grpSpPr>
        <p:pic>
          <p:nvPicPr>
            <p:cNvPr id="36" name="Grafik 35" descr="kiebitz-im-prachtkleid.jpg"/>
            <p:cNvPicPr>
              <a:picLocks noChangeAspect="1"/>
            </p:cNvPicPr>
            <p:nvPr/>
          </p:nvPicPr>
          <p:blipFill>
            <a:blip r:embed="rId3" cstate="screen"/>
            <a:srcRect/>
            <a:stretch>
              <a:fillRect/>
            </a:stretch>
          </p:blipFill>
          <p:spPr>
            <a:xfrm>
              <a:off x="4698286" y="273315"/>
              <a:ext cx="1817930" cy="1787533"/>
            </a:xfrm>
            <a:prstGeom prst="rect">
              <a:avLst/>
            </a:prstGeom>
            <a:scene3d>
              <a:camera prst="orthographicFront">
                <a:rot lat="0" lon="0" rev="0"/>
              </a:camera>
              <a:lightRig rig="threePt" dir="t"/>
            </a:scene3d>
          </p:spPr>
        </p:pic>
        <p:sp>
          <p:nvSpPr>
            <p:cNvPr id="37" name="Textfeld 36"/>
            <p:cNvSpPr txBox="1"/>
            <p:nvPr/>
          </p:nvSpPr>
          <p:spPr>
            <a:xfrm>
              <a:off x="4644008" y="184482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9" name="Gruppieren 37"/>
          <p:cNvGrpSpPr/>
          <p:nvPr/>
        </p:nvGrpSpPr>
        <p:grpSpPr>
          <a:xfrm>
            <a:off x="6516216" y="705363"/>
            <a:ext cx="1872208" cy="1787533"/>
            <a:chOff x="6516216" y="273315"/>
            <a:chExt cx="1872208" cy="1787533"/>
          </a:xfrm>
        </p:grpSpPr>
        <p:pic>
          <p:nvPicPr>
            <p:cNvPr id="39" name="Grafik 38" descr="kiebitz-im-prachtkleid.jpg"/>
            <p:cNvPicPr>
              <a:picLocks noChangeAspect="1"/>
            </p:cNvPicPr>
            <p:nvPr/>
          </p:nvPicPr>
          <p:blipFill>
            <a:blip r:embed="rId3" cstate="screen"/>
            <a:srcRect/>
            <a:stretch>
              <a:fillRect/>
            </a:stretch>
          </p:blipFill>
          <p:spPr>
            <a:xfrm>
              <a:off x="6570494" y="273315"/>
              <a:ext cx="1817930" cy="1787533"/>
            </a:xfrm>
            <a:prstGeom prst="rect">
              <a:avLst/>
            </a:prstGeom>
            <a:scene3d>
              <a:camera prst="orthographicFront">
                <a:rot lat="0" lon="0" rev="0"/>
              </a:camera>
              <a:lightRig rig="threePt" dir="t"/>
            </a:scene3d>
          </p:spPr>
        </p:pic>
        <p:sp>
          <p:nvSpPr>
            <p:cNvPr id="40" name="Textfeld 39"/>
            <p:cNvSpPr txBox="1"/>
            <p:nvPr/>
          </p:nvSpPr>
          <p:spPr>
            <a:xfrm>
              <a:off x="651621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10" name="Gruppieren 40"/>
          <p:cNvGrpSpPr/>
          <p:nvPr/>
        </p:nvGrpSpPr>
        <p:grpSpPr>
          <a:xfrm>
            <a:off x="899592" y="4437113"/>
            <a:ext cx="1872208" cy="1800199"/>
            <a:chOff x="413266" y="260649"/>
            <a:chExt cx="1872208" cy="1800199"/>
          </a:xfrm>
        </p:grpSpPr>
        <p:pic>
          <p:nvPicPr>
            <p:cNvPr id="42" name="Grafik 41" descr="kiebitz-im-prachtkleid.jpg"/>
            <p:cNvPicPr>
              <a:picLocks noChangeAspect="1"/>
            </p:cNvPicPr>
            <p:nvPr/>
          </p:nvPicPr>
          <p:blipFill>
            <a:blip r:embed="rId3" cstate="screen"/>
            <a:srcRect/>
            <a:stretch>
              <a:fillRect/>
            </a:stretch>
          </p:blipFill>
          <p:spPr>
            <a:xfrm>
              <a:off x="467544" y="260649"/>
              <a:ext cx="1817930" cy="1787533"/>
            </a:xfrm>
            <a:prstGeom prst="rect">
              <a:avLst/>
            </a:prstGeom>
            <a:scene3d>
              <a:camera prst="orthographicFront">
                <a:rot lat="0" lon="0" rev="0"/>
              </a:camera>
              <a:lightRig rig="threePt" dir="t"/>
            </a:scene3d>
          </p:spPr>
        </p:pic>
        <p:sp>
          <p:nvSpPr>
            <p:cNvPr id="43" name="Textfeld 42"/>
            <p:cNvSpPr txBox="1"/>
            <p:nvPr/>
          </p:nvSpPr>
          <p:spPr>
            <a:xfrm>
              <a:off x="41326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11" name="Gruppieren 43"/>
          <p:cNvGrpSpPr/>
          <p:nvPr/>
        </p:nvGrpSpPr>
        <p:grpSpPr>
          <a:xfrm>
            <a:off x="2771800" y="4437112"/>
            <a:ext cx="1872208" cy="1800200"/>
            <a:chOff x="2771800" y="260648"/>
            <a:chExt cx="1872208" cy="1800200"/>
          </a:xfrm>
        </p:grpSpPr>
        <p:pic>
          <p:nvPicPr>
            <p:cNvPr id="45" name="Grafik 44" descr="kiebitz-im-prachtkleid.jpg"/>
            <p:cNvPicPr>
              <a:picLocks noChangeAspect="1"/>
            </p:cNvPicPr>
            <p:nvPr/>
          </p:nvPicPr>
          <p:blipFill>
            <a:blip r:embed="rId3" cstate="screen"/>
            <a:srcRect/>
            <a:stretch>
              <a:fillRect/>
            </a:stretch>
          </p:blipFill>
          <p:spPr>
            <a:xfrm>
              <a:off x="2826078" y="260648"/>
              <a:ext cx="1817930" cy="1787533"/>
            </a:xfrm>
            <a:prstGeom prst="rect">
              <a:avLst/>
            </a:prstGeom>
            <a:scene3d>
              <a:camera prst="orthographicFront">
                <a:rot lat="0" lon="0" rev="0"/>
              </a:camera>
              <a:lightRig rig="threePt" dir="t"/>
            </a:scene3d>
          </p:spPr>
        </p:pic>
        <p:sp>
          <p:nvSpPr>
            <p:cNvPr id="46" name="Textfeld 45"/>
            <p:cNvSpPr txBox="1"/>
            <p:nvPr/>
          </p:nvSpPr>
          <p:spPr>
            <a:xfrm>
              <a:off x="2771800"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19" name="Gruppieren 46"/>
          <p:cNvGrpSpPr/>
          <p:nvPr/>
        </p:nvGrpSpPr>
        <p:grpSpPr>
          <a:xfrm>
            <a:off x="4644008" y="4449779"/>
            <a:ext cx="1872208" cy="1787533"/>
            <a:chOff x="4644008" y="273315"/>
            <a:chExt cx="1872208" cy="1787533"/>
          </a:xfrm>
        </p:grpSpPr>
        <p:pic>
          <p:nvPicPr>
            <p:cNvPr id="48" name="Grafik 47" descr="kiebitz-im-prachtkleid.jpg"/>
            <p:cNvPicPr>
              <a:picLocks noChangeAspect="1"/>
            </p:cNvPicPr>
            <p:nvPr/>
          </p:nvPicPr>
          <p:blipFill>
            <a:blip r:embed="rId3" cstate="screen"/>
            <a:srcRect/>
            <a:stretch>
              <a:fillRect/>
            </a:stretch>
          </p:blipFill>
          <p:spPr>
            <a:xfrm>
              <a:off x="4698286" y="273315"/>
              <a:ext cx="1817930" cy="1787533"/>
            </a:xfrm>
            <a:prstGeom prst="rect">
              <a:avLst/>
            </a:prstGeom>
            <a:scene3d>
              <a:camera prst="orthographicFront">
                <a:rot lat="0" lon="0" rev="0"/>
              </a:camera>
              <a:lightRig rig="threePt" dir="t"/>
            </a:scene3d>
          </p:spPr>
        </p:pic>
        <p:sp>
          <p:nvSpPr>
            <p:cNvPr id="49" name="Textfeld 48"/>
            <p:cNvSpPr txBox="1"/>
            <p:nvPr/>
          </p:nvSpPr>
          <p:spPr>
            <a:xfrm>
              <a:off x="4644008" y="184482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grpSp>
        <p:nvGrpSpPr>
          <p:cNvPr id="20" name="Gruppieren 49"/>
          <p:cNvGrpSpPr/>
          <p:nvPr/>
        </p:nvGrpSpPr>
        <p:grpSpPr>
          <a:xfrm>
            <a:off x="6516216" y="4449779"/>
            <a:ext cx="1872208" cy="1787533"/>
            <a:chOff x="6516216" y="273315"/>
            <a:chExt cx="1872208" cy="1787533"/>
          </a:xfrm>
        </p:grpSpPr>
        <p:pic>
          <p:nvPicPr>
            <p:cNvPr id="51" name="Grafik 50" descr="kiebitz-im-prachtkleid.jpg"/>
            <p:cNvPicPr>
              <a:picLocks noChangeAspect="1"/>
            </p:cNvPicPr>
            <p:nvPr/>
          </p:nvPicPr>
          <p:blipFill>
            <a:blip r:embed="rId3" cstate="screen"/>
            <a:srcRect/>
            <a:stretch>
              <a:fillRect/>
            </a:stretch>
          </p:blipFill>
          <p:spPr>
            <a:xfrm>
              <a:off x="6570494" y="273315"/>
              <a:ext cx="1817930" cy="1787533"/>
            </a:xfrm>
            <a:prstGeom prst="rect">
              <a:avLst/>
            </a:prstGeom>
            <a:scene3d>
              <a:camera prst="orthographicFront">
                <a:rot lat="0" lon="0" rev="0"/>
              </a:camera>
              <a:lightRig rig="threePt" dir="t"/>
            </a:scene3d>
          </p:spPr>
        </p:pic>
        <p:sp>
          <p:nvSpPr>
            <p:cNvPr id="52" name="Textfeld 51"/>
            <p:cNvSpPr txBox="1"/>
            <p:nvPr/>
          </p:nvSpPr>
          <p:spPr>
            <a:xfrm>
              <a:off x="651621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44" name="Foliennummernplatzhalter 43"/>
          <p:cNvSpPr>
            <a:spLocks noGrp="1"/>
          </p:cNvSpPr>
          <p:nvPr>
            <p:ph type="sldNum" sz="quarter" idx="12"/>
          </p:nvPr>
        </p:nvSpPr>
        <p:spPr/>
        <p:txBody>
          <a:bodyPr/>
          <a:lstStyle/>
          <a:p>
            <a:fld id="{9D26C6B8-7DF4-4F01-8878-A6272B56DAC3}" type="slidenum">
              <a:rPr lang="de-DE" smtClean="0"/>
              <a:pPr/>
              <a:t>18</a:t>
            </a:fld>
            <a:endParaRPr lang="de-DE"/>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ieren 21"/>
          <p:cNvGrpSpPr/>
          <p:nvPr/>
        </p:nvGrpSpPr>
        <p:grpSpPr>
          <a:xfrm>
            <a:off x="2771800" y="2564904"/>
            <a:ext cx="1872208" cy="1800200"/>
            <a:chOff x="2771800" y="260648"/>
            <a:chExt cx="1872208" cy="1800200"/>
          </a:xfrm>
        </p:grpSpPr>
        <p:pic>
          <p:nvPicPr>
            <p:cNvPr id="12" name="Grafik 11" descr="kiebitz-im-prachtkleid.jpg"/>
            <p:cNvPicPr>
              <a:picLocks noChangeAspect="1"/>
            </p:cNvPicPr>
            <p:nvPr/>
          </p:nvPicPr>
          <p:blipFill>
            <a:blip r:embed="rId3" cstate="screen"/>
            <a:srcRect/>
            <a:stretch>
              <a:fillRect/>
            </a:stretch>
          </p:blipFill>
          <p:spPr>
            <a:xfrm>
              <a:off x="2826078" y="260648"/>
              <a:ext cx="1817930" cy="1787533"/>
            </a:xfrm>
            <a:prstGeom prst="rect">
              <a:avLst/>
            </a:prstGeom>
            <a:scene3d>
              <a:camera prst="orthographicFront">
                <a:rot lat="0" lon="0" rev="0"/>
              </a:camera>
              <a:lightRig rig="threePt" dir="t"/>
            </a:scene3d>
          </p:spPr>
        </p:pic>
        <p:sp>
          <p:nvSpPr>
            <p:cNvPr id="13" name="Textfeld 12"/>
            <p:cNvSpPr txBox="1"/>
            <p:nvPr/>
          </p:nvSpPr>
          <p:spPr>
            <a:xfrm>
              <a:off x="2771800"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17" name="Textfeld 16"/>
          <p:cNvSpPr txBox="1"/>
          <p:nvPr/>
        </p:nvSpPr>
        <p:spPr>
          <a:xfrm>
            <a:off x="6228184" y="2060847"/>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nvGrpSpPr>
          <p:cNvPr id="3" name="Gruppieren 19"/>
          <p:cNvGrpSpPr/>
          <p:nvPr/>
        </p:nvGrpSpPr>
        <p:grpSpPr>
          <a:xfrm>
            <a:off x="6516216" y="2577571"/>
            <a:ext cx="1872208" cy="1787533"/>
            <a:chOff x="6516216" y="273315"/>
            <a:chExt cx="1872208" cy="1787533"/>
          </a:xfrm>
        </p:grpSpPr>
        <p:pic>
          <p:nvPicPr>
            <p:cNvPr id="16" name="Grafik 15" descr="kiebitz-im-prachtkleid.jpg"/>
            <p:cNvPicPr>
              <a:picLocks noChangeAspect="1"/>
            </p:cNvPicPr>
            <p:nvPr/>
          </p:nvPicPr>
          <p:blipFill>
            <a:blip r:embed="rId3" cstate="screen"/>
            <a:srcRect/>
            <a:stretch>
              <a:fillRect/>
            </a:stretch>
          </p:blipFill>
          <p:spPr>
            <a:xfrm>
              <a:off x="6570494" y="273315"/>
              <a:ext cx="1817930" cy="1787533"/>
            </a:xfrm>
            <a:prstGeom prst="rect">
              <a:avLst/>
            </a:prstGeom>
            <a:scene3d>
              <a:camera prst="orthographicFront">
                <a:rot lat="0" lon="0" rev="0"/>
              </a:camera>
              <a:lightRig rig="threePt" dir="t"/>
            </a:scene3d>
          </p:spPr>
        </p:pic>
        <p:sp>
          <p:nvSpPr>
            <p:cNvPr id="18" name="Textfeld 17"/>
            <p:cNvSpPr txBox="1"/>
            <p:nvPr/>
          </p:nvSpPr>
          <p:spPr>
            <a:xfrm>
              <a:off x="651621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26" name="Textfeld 25"/>
          <p:cNvSpPr txBox="1"/>
          <p:nvPr/>
        </p:nvSpPr>
        <p:spPr>
          <a:xfrm>
            <a:off x="3851920" y="-36385"/>
            <a:ext cx="2160240" cy="769441"/>
          </a:xfrm>
          <a:prstGeom prst="rect">
            <a:avLst/>
          </a:prstGeom>
          <a:noFill/>
        </p:spPr>
        <p:txBody>
          <a:bodyPr wrap="square" rtlCol="0">
            <a:spAutoFit/>
          </a:bodyPr>
          <a:lstStyle/>
          <a:p>
            <a:r>
              <a:rPr lang="en-GB" sz="4400" b="1" dirty="0" smtClean="0">
                <a:solidFill>
                  <a:srgbClr val="0070C0"/>
                </a:solidFill>
              </a:rPr>
              <a:t>2015</a:t>
            </a:r>
            <a:endParaRPr lang="en-GB" sz="4400" b="1" dirty="0">
              <a:solidFill>
                <a:srgbClr val="0070C0"/>
              </a:solidFill>
            </a:endParaRPr>
          </a:p>
        </p:txBody>
      </p:sp>
      <p:grpSp>
        <p:nvGrpSpPr>
          <p:cNvPr id="4" name="Gruppieren 40"/>
          <p:cNvGrpSpPr/>
          <p:nvPr/>
        </p:nvGrpSpPr>
        <p:grpSpPr>
          <a:xfrm>
            <a:off x="899592" y="620689"/>
            <a:ext cx="1872208" cy="1800199"/>
            <a:chOff x="413266" y="260649"/>
            <a:chExt cx="1872208" cy="1800199"/>
          </a:xfrm>
        </p:grpSpPr>
        <p:pic>
          <p:nvPicPr>
            <p:cNvPr id="42" name="Grafik 41" descr="kiebitz-im-prachtkleid.jpg"/>
            <p:cNvPicPr>
              <a:picLocks noChangeAspect="1"/>
            </p:cNvPicPr>
            <p:nvPr/>
          </p:nvPicPr>
          <p:blipFill>
            <a:blip r:embed="rId3" cstate="screen"/>
            <a:srcRect/>
            <a:stretch>
              <a:fillRect/>
            </a:stretch>
          </p:blipFill>
          <p:spPr>
            <a:xfrm>
              <a:off x="467544" y="260649"/>
              <a:ext cx="1817930" cy="1787533"/>
            </a:xfrm>
            <a:prstGeom prst="rect">
              <a:avLst/>
            </a:prstGeom>
            <a:scene3d>
              <a:camera prst="orthographicFront">
                <a:rot lat="0" lon="0" rev="0"/>
              </a:camera>
              <a:lightRig rig="threePt" dir="t"/>
            </a:scene3d>
          </p:spPr>
        </p:pic>
        <p:sp>
          <p:nvSpPr>
            <p:cNvPr id="43" name="Textfeld 42"/>
            <p:cNvSpPr txBox="1"/>
            <p:nvPr/>
          </p:nvSpPr>
          <p:spPr>
            <a:xfrm>
              <a:off x="413266" y="184540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grpSp>
      <p:sp>
        <p:nvSpPr>
          <p:cNvPr id="41" name="Textfeld 40"/>
          <p:cNvSpPr txBox="1"/>
          <p:nvPr/>
        </p:nvSpPr>
        <p:spPr>
          <a:xfrm>
            <a:off x="971600" y="5107831"/>
            <a:ext cx="7272808" cy="769441"/>
          </a:xfrm>
          <a:prstGeom prst="rect">
            <a:avLst/>
          </a:prstGeom>
          <a:noFill/>
        </p:spPr>
        <p:txBody>
          <a:bodyPr wrap="square" rtlCol="0">
            <a:spAutoFit/>
          </a:bodyPr>
          <a:lstStyle/>
          <a:p>
            <a:r>
              <a:rPr lang="en-GB" sz="4400" b="1" dirty="0" smtClean="0">
                <a:solidFill>
                  <a:srgbClr val="0070C0"/>
                </a:solidFill>
              </a:rPr>
              <a:t>Lapwing:  </a:t>
            </a:r>
            <a:r>
              <a:rPr lang="en-GB" sz="4400" b="1" dirty="0" smtClean="0">
                <a:solidFill>
                  <a:srgbClr val="C00000"/>
                </a:solidFill>
              </a:rPr>
              <a:t>- 75 %</a:t>
            </a:r>
            <a:endParaRPr lang="en-GB" sz="4400" b="1" dirty="0">
              <a:solidFill>
                <a:srgbClr val="C00000"/>
              </a:solidFill>
            </a:endParaRPr>
          </a:p>
        </p:txBody>
      </p:sp>
      <p:sp>
        <p:nvSpPr>
          <p:cNvPr id="15" name="Foliennummernplatzhalter 14"/>
          <p:cNvSpPr>
            <a:spLocks noGrp="1"/>
          </p:cNvSpPr>
          <p:nvPr>
            <p:ph type="sldNum" sz="quarter" idx="12"/>
          </p:nvPr>
        </p:nvSpPr>
        <p:spPr/>
        <p:txBody>
          <a:bodyPr/>
          <a:lstStyle/>
          <a:p>
            <a:fld id="{9D26C6B8-7DF4-4F01-8878-A6272B56DAC3}" type="slidenum">
              <a:rPr lang="de-DE" smtClean="0"/>
              <a:pPr/>
              <a:t>19</a:t>
            </a:fld>
            <a:endParaRPr lang="de-DE"/>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smtClean="0"/>
              <a:t>Overview of the presentation</a:t>
            </a:r>
            <a:endParaRPr lang="en-GB" dirty="0"/>
          </a:p>
        </p:txBody>
      </p:sp>
      <p:sp>
        <p:nvSpPr>
          <p:cNvPr id="5" name="Inhaltsplatzhalter 4"/>
          <p:cNvSpPr>
            <a:spLocks noGrp="1"/>
          </p:cNvSpPr>
          <p:nvPr>
            <p:ph idx="1"/>
          </p:nvPr>
        </p:nvSpPr>
        <p:spPr>
          <a:xfrm>
            <a:off x="457200" y="1440000"/>
            <a:ext cx="8229600" cy="4941328"/>
          </a:xfrm>
        </p:spPr>
        <p:txBody>
          <a:bodyPr/>
          <a:lstStyle/>
          <a:p>
            <a:r>
              <a:rPr lang="en-GB" sz="2800" b="1" dirty="0" smtClean="0"/>
              <a:t>Part I</a:t>
            </a:r>
            <a:endParaRPr lang="en-GB" sz="2800" dirty="0" smtClean="0"/>
          </a:p>
          <a:p>
            <a:pPr lvl="1">
              <a:spcBef>
                <a:spcPts val="0"/>
              </a:spcBef>
              <a:buFont typeface="Arial" pitchFamily="34" charset="0"/>
              <a:buChar char="•"/>
            </a:pPr>
            <a:r>
              <a:rPr lang="en-GB" dirty="0" smtClean="0"/>
              <a:t>Agriculture in the EU</a:t>
            </a:r>
          </a:p>
          <a:p>
            <a:pPr marL="0" lvl="1" indent="0">
              <a:buSzPct val="85000"/>
              <a:buNone/>
            </a:pPr>
            <a:r>
              <a:rPr lang="en-GB" sz="2800" b="1" dirty="0" smtClean="0"/>
              <a:t>Part II</a:t>
            </a:r>
          </a:p>
          <a:p>
            <a:pPr lvl="1">
              <a:spcBef>
                <a:spcPts val="0"/>
              </a:spcBef>
              <a:buClr>
                <a:srgbClr val="0068B4"/>
              </a:buClr>
              <a:buFont typeface="Arial" pitchFamily="34" charset="0"/>
              <a:buChar char="•"/>
            </a:pPr>
            <a:r>
              <a:rPr lang="en-GB" dirty="0" smtClean="0"/>
              <a:t>Zoom: agriculture &amp; environment</a:t>
            </a:r>
          </a:p>
          <a:p>
            <a:pPr marL="0" lvl="1" indent="0">
              <a:buClr>
                <a:srgbClr val="0068B4"/>
              </a:buClr>
              <a:buSzPct val="85000"/>
              <a:buNone/>
            </a:pPr>
            <a:r>
              <a:rPr lang="en-GB" sz="2800" b="1" dirty="0" smtClean="0">
                <a:solidFill>
                  <a:srgbClr val="292934"/>
                </a:solidFill>
              </a:rPr>
              <a:t>Part III</a:t>
            </a:r>
          </a:p>
          <a:p>
            <a:pPr lvl="1">
              <a:spcBef>
                <a:spcPts val="0"/>
              </a:spcBef>
              <a:buClr>
                <a:srgbClr val="0068B4"/>
              </a:buClr>
              <a:buFont typeface="Arial" pitchFamily="34" charset="0"/>
              <a:buChar char="•"/>
            </a:pPr>
            <a:r>
              <a:rPr lang="en-GB" dirty="0" smtClean="0">
                <a:solidFill>
                  <a:srgbClr val="292934"/>
                </a:solidFill>
              </a:rPr>
              <a:t>The CAP of today</a:t>
            </a:r>
          </a:p>
          <a:p>
            <a:pPr marL="0" lvl="1" indent="0">
              <a:buSzPct val="85000"/>
              <a:buNone/>
            </a:pPr>
            <a:r>
              <a:rPr lang="en-GB" sz="2800" b="1" dirty="0" smtClean="0"/>
              <a:t>Part IV</a:t>
            </a:r>
          </a:p>
          <a:p>
            <a:pPr lvl="1">
              <a:spcBef>
                <a:spcPts val="0"/>
              </a:spcBef>
              <a:buClr>
                <a:srgbClr val="0068B4"/>
              </a:buClr>
              <a:buFont typeface="Arial" pitchFamily="34" charset="0"/>
              <a:buChar char="•"/>
            </a:pPr>
            <a:r>
              <a:rPr lang="en-GB" dirty="0" smtClean="0">
                <a:solidFill>
                  <a:srgbClr val="292934"/>
                </a:solidFill>
              </a:rPr>
              <a:t>A history of reforms</a:t>
            </a:r>
          </a:p>
          <a:p>
            <a:pPr marL="0" lvl="1" indent="0">
              <a:buSzPct val="85000"/>
              <a:buNone/>
            </a:pPr>
            <a:r>
              <a:rPr lang="en-GB" sz="2800" b="1" dirty="0" smtClean="0"/>
              <a:t>Part V</a:t>
            </a:r>
          </a:p>
          <a:p>
            <a:pPr lvl="1">
              <a:spcBef>
                <a:spcPts val="0"/>
              </a:spcBef>
              <a:buClr>
                <a:srgbClr val="0068B4"/>
              </a:buClr>
              <a:buFont typeface="Arial" pitchFamily="34" charset="0"/>
              <a:buChar char="•"/>
            </a:pPr>
            <a:r>
              <a:rPr lang="en-GB" dirty="0" smtClean="0">
                <a:solidFill>
                  <a:srgbClr val="292934"/>
                </a:solidFill>
              </a:rPr>
              <a:t>The 2013 Reform in more detail</a:t>
            </a:r>
          </a:p>
          <a:p>
            <a:pPr marL="0" lvl="1" indent="0">
              <a:buSzPct val="85000"/>
              <a:buNone/>
            </a:pPr>
            <a:r>
              <a:rPr lang="en-GB" sz="2800" b="1" dirty="0" smtClean="0"/>
              <a:t>Part VI</a:t>
            </a:r>
          </a:p>
          <a:p>
            <a:pPr lvl="1">
              <a:spcBef>
                <a:spcPts val="0"/>
              </a:spcBef>
              <a:buClr>
                <a:srgbClr val="0068B4"/>
              </a:buClr>
              <a:buFont typeface="Arial" pitchFamily="34" charset="0"/>
              <a:buChar char="•"/>
            </a:pPr>
            <a:r>
              <a:rPr lang="en-GB" dirty="0" smtClean="0"/>
              <a:t>Where do we go next?</a:t>
            </a:r>
          </a:p>
        </p:txBody>
      </p:sp>
      <p:sp>
        <p:nvSpPr>
          <p:cNvPr id="6" name="Foliennummernplatzhalter 5"/>
          <p:cNvSpPr>
            <a:spLocks noGrp="1"/>
          </p:cNvSpPr>
          <p:nvPr>
            <p:ph type="sldNum" sz="quarter" idx="12"/>
          </p:nvPr>
        </p:nvSpPr>
        <p:spPr/>
        <p:txBody>
          <a:bodyPr/>
          <a:lstStyle/>
          <a:p>
            <a:fld id="{9D26C6B8-7DF4-4F01-8878-A6272B56DAC3}" type="slidenum">
              <a:rPr lang="de-DE" smtClean="0"/>
              <a:pPr/>
              <a:t>2</a:t>
            </a:fld>
            <a:endParaRPr lang="de-DE"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9" end="9"/>
                                            </p:txEl>
                                          </p:spTgt>
                                        </p:tgtEl>
                                        <p:attrNameLst>
                                          <p:attrName>style.visibility</p:attrName>
                                        </p:attrNameLst>
                                      </p:cBhvr>
                                      <p:to>
                                        <p:strVal val="visible"/>
                                      </p:to>
                                    </p:set>
                                    <p:anim calcmode="lin" valueType="num">
                                      <p:cBhvr additive="base">
                                        <p:cTn id="51"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 calcmode="lin" valueType="num">
                                      <p:cBhvr additive="base">
                                        <p:cTn id="57"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5">
                                            <p:txEl>
                                              <p:pRg st="11" end="11"/>
                                            </p:txEl>
                                          </p:spTgt>
                                        </p:tgtEl>
                                        <p:attrNameLst>
                                          <p:attrName>style.visibility</p:attrName>
                                        </p:attrNameLst>
                                      </p:cBhvr>
                                      <p:to>
                                        <p:strVal val="visible"/>
                                      </p:to>
                                    </p:set>
                                    <p:anim calcmode="lin" valueType="num">
                                      <p:cBhvr additive="base">
                                        <p:cTn id="61"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6228184" y="2450944"/>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sp>
        <p:nvSpPr>
          <p:cNvPr id="26" name="Textfeld 25"/>
          <p:cNvSpPr txBox="1"/>
          <p:nvPr/>
        </p:nvSpPr>
        <p:spPr>
          <a:xfrm>
            <a:off x="3707904" y="211287"/>
            <a:ext cx="2160240" cy="769441"/>
          </a:xfrm>
          <a:prstGeom prst="rect">
            <a:avLst/>
          </a:prstGeom>
          <a:noFill/>
        </p:spPr>
        <p:txBody>
          <a:bodyPr wrap="square" rtlCol="0">
            <a:spAutoFit/>
          </a:bodyPr>
          <a:lstStyle/>
          <a:p>
            <a:r>
              <a:rPr lang="en-GB" sz="4400" b="1" dirty="0" smtClean="0">
                <a:solidFill>
                  <a:srgbClr val="0070C0"/>
                </a:solidFill>
              </a:rPr>
              <a:t>1990</a:t>
            </a:r>
            <a:endParaRPr lang="en-GB" sz="4400" b="1" dirty="0">
              <a:solidFill>
                <a:srgbClr val="0070C0"/>
              </a:solidFill>
            </a:endParaRPr>
          </a:p>
        </p:txBody>
      </p:sp>
      <p:grpSp>
        <p:nvGrpSpPr>
          <p:cNvPr id="2" name="Gruppieren 174"/>
          <p:cNvGrpSpPr/>
          <p:nvPr/>
        </p:nvGrpSpPr>
        <p:grpSpPr>
          <a:xfrm>
            <a:off x="107504" y="1412776"/>
            <a:ext cx="8748464" cy="3960440"/>
            <a:chOff x="395536" y="1412776"/>
            <a:chExt cx="8352928" cy="3600400"/>
          </a:xfrm>
        </p:grpSpPr>
        <p:grpSp>
          <p:nvGrpSpPr>
            <p:cNvPr id="3" name="Gruppieren 71"/>
            <p:cNvGrpSpPr/>
            <p:nvPr/>
          </p:nvGrpSpPr>
          <p:grpSpPr>
            <a:xfrm>
              <a:off x="395536" y="1412776"/>
              <a:ext cx="2666052" cy="1080120"/>
              <a:chOff x="179512" y="1124744"/>
              <a:chExt cx="2666052" cy="1080120"/>
            </a:xfrm>
          </p:grpSpPr>
          <p:grpSp>
            <p:nvGrpSpPr>
              <p:cNvPr id="4" name="Gruppieren 70"/>
              <p:cNvGrpSpPr/>
              <p:nvPr/>
            </p:nvGrpSpPr>
            <p:grpSpPr>
              <a:xfrm>
                <a:off x="179512" y="1124744"/>
                <a:ext cx="1369908" cy="1080120"/>
                <a:chOff x="179512" y="1196752"/>
                <a:chExt cx="1369908" cy="1080120"/>
              </a:xfrm>
            </p:grpSpPr>
            <p:pic>
              <p:nvPicPr>
                <p:cNvPr id="64" name="Grafik 63"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65" name="Textfeld 64"/>
                <p:cNvSpPr txBox="1"/>
                <p:nvPr/>
              </p:nvSpPr>
              <p:spPr>
                <a:xfrm>
                  <a:off x="611560" y="1197332"/>
                  <a:ext cx="936104" cy="215444"/>
                </a:xfrm>
                <a:prstGeom prst="rect">
                  <a:avLst/>
                </a:prstGeom>
                <a:noFill/>
              </p:spPr>
              <p:txBody>
                <a:bodyPr wrap="square" rtlCol="0">
                  <a:spAutoFit/>
                </a:bodyPr>
                <a:lstStyle/>
                <a:p>
                  <a:r>
                    <a:rPr lang="en-US" sz="400" dirty="0" smtClean="0"/>
                    <a:t>(c) </a:t>
                  </a:r>
                  <a:r>
                    <a:rPr lang="en-US" sz="400" dirty="0" err="1" smtClean="0"/>
                    <a:t>Rapphöna</a:t>
                  </a:r>
                  <a:r>
                    <a:rPr lang="en-US" sz="400" dirty="0" smtClean="0"/>
                    <a:t>, </a:t>
                  </a:r>
                  <a:r>
                    <a:rPr lang="en-US" sz="400" dirty="0" err="1" smtClean="0"/>
                    <a:t>Iduns</a:t>
                  </a:r>
                  <a:r>
                    <a:rPr lang="en-US" sz="400" dirty="0" smtClean="0"/>
                    <a:t> </a:t>
                  </a:r>
                  <a:r>
                    <a:rPr lang="en-US" sz="400" dirty="0" err="1" smtClean="0"/>
                    <a:t>kokbok</a:t>
                  </a:r>
                  <a:r>
                    <a:rPr lang="en-US" sz="400" dirty="0" smtClean="0"/>
                    <a:t> Wikimedia Commons</a:t>
                  </a:r>
                  <a:endParaRPr lang="en-US" sz="400" dirty="0"/>
                </a:p>
              </p:txBody>
            </p:sp>
          </p:grpSp>
          <p:grpSp>
            <p:nvGrpSpPr>
              <p:cNvPr id="5" name="Gruppieren 69"/>
              <p:cNvGrpSpPr/>
              <p:nvPr/>
            </p:nvGrpSpPr>
            <p:grpSpPr>
              <a:xfrm>
                <a:off x="1475656" y="1124744"/>
                <a:ext cx="1369908" cy="1080120"/>
                <a:chOff x="1835696" y="260648"/>
                <a:chExt cx="1369908" cy="1080120"/>
              </a:xfrm>
            </p:grpSpPr>
            <p:pic>
              <p:nvPicPr>
                <p:cNvPr id="68" name="Grafik 67"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69" name="Textfeld 68"/>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6" name="Gruppieren 117"/>
            <p:cNvGrpSpPr/>
            <p:nvPr/>
          </p:nvGrpSpPr>
          <p:grpSpPr>
            <a:xfrm>
              <a:off x="3131840" y="1412776"/>
              <a:ext cx="2666052" cy="1080120"/>
              <a:chOff x="179512" y="1124744"/>
              <a:chExt cx="2666052" cy="1080120"/>
            </a:xfrm>
          </p:grpSpPr>
          <p:grpSp>
            <p:nvGrpSpPr>
              <p:cNvPr id="7" name="Gruppieren 70"/>
              <p:cNvGrpSpPr/>
              <p:nvPr/>
            </p:nvGrpSpPr>
            <p:grpSpPr>
              <a:xfrm>
                <a:off x="179512" y="1124744"/>
                <a:ext cx="1369908" cy="1080120"/>
                <a:chOff x="179512" y="1196752"/>
                <a:chExt cx="1369908" cy="1080120"/>
              </a:xfrm>
            </p:grpSpPr>
            <p:pic>
              <p:nvPicPr>
                <p:cNvPr id="123" name="Grafik 122"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24" name="Textfeld 123"/>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8" name="Gruppieren 69"/>
              <p:cNvGrpSpPr/>
              <p:nvPr/>
            </p:nvGrpSpPr>
            <p:grpSpPr>
              <a:xfrm>
                <a:off x="1475656" y="1124744"/>
                <a:ext cx="1369908" cy="1080120"/>
                <a:chOff x="1835696" y="260648"/>
                <a:chExt cx="1369908" cy="1080120"/>
              </a:xfrm>
            </p:grpSpPr>
            <p:pic>
              <p:nvPicPr>
                <p:cNvPr id="121" name="Grafik 120"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22" name="Textfeld 121"/>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9" name="Gruppieren 124"/>
            <p:cNvGrpSpPr/>
            <p:nvPr/>
          </p:nvGrpSpPr>
          <p:grpSpPr>
            <a:xfrm>
              <a:off x="5940152" y="1412776"/>
              <a:ext cx="2666052" cy="1080120"/>
              <a:chOff x="179512" y="1124744"/>
              <a:chExt cx="2666052" cy="1080120"/>
            </a:xfrm>
          </p:grpSpPr>
          <p:grpSp>
            <p:nvGrpSpPr>
              <p:cNvPr id="10" name="Gruppieren 70"/>
              <p:cNvGrpSpPr/>
              <p:nvPr/>
            </p:nvGrpSpPr>
            <p:grpSpPr>
              <a:xfrm>
                <a:off x="179512" y="1124744"/>
                <a:ext cx="1369908" cy="1080120"/>
                <a:chOff x="179512" y="1196752"/>
                <a:chExt cx="1369908" cy="1080120"/>
              </a:xfrm>
            </p:grpSpPr>
            <p:pic>
              <p:nvPicPr>
                <p:cNvPr id="130" name="Grafik 129"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31" name="Textfeld 130"/>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11" name="Gruppieren 69"/>
              <p:cNvGrpSpPr/>
              <p:nvPr/>
            </p:nvGrpSpPr>
            <p:grpSpPr>
              <a:xfrm>
                <a:off x="1475656" y="1124744"/>
                <a:ext cx="1369908" cy="1080120"/>
                <a:chOff x="1835696" y="260648"/>
                <a:chExt cx="1369908" cy="1080120"/>
              </a:xfrm>
            </p:grpSpPr>
            <p:pic>
              <p:nvPicPr>
                <p:cNvPr id="128" name="Grafik 127"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29" name="Textfeld 128"/>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12" name="Gruppieren 173"/>
            <p:cNvGrpSpPr/>
            <p:nvPr/>
          </p:nvGrpSpPr>
          <p:grpSpPr>
            <a:xfrm>
              <a:off x="465788" y="2636912"/>
              <a:ext cx="8210668" cy="1080120"/>
              <a:chOff x="249764" y="2348880"/>
              <a:chExt cx="8210668" cy="1080120"/>
            </a:xfrm>
          </p:grpSpPr>
          <p:grpSp>
            <p:nvGrpSpPr>
              <p:cNvPr id="13" name="Gruppieren 131"/>
              <p:cNvGrpSpPr/>
              <p:nvPr/>
            </p:nvGrpSpPr>
            <p:grpSpPr>
              <a:xfrm>
                <a:off x="249764" y="2348880"/>
                <a:ext cx="2666052" cy="1080120"/>
                <a:chOff x="179512" y="1124744"/>
                <a:chExt cx="2666052" cy="1080120"/>
              </a:xfrm>
            </p:grpSpPr>
            <p:grpSp>
              <p:nvGrpSpPr>
                <p:cNvPr id="14" name="Gruppieren 70"/>
                <p:cNvGrpSpPr/>
                <p:nvPr/>
              </p:nvGrpSpPr>
              <p:grpSpPr>
                <a:xfrm>
                  <a:off x="179512" y="1124744"/>
                  <a:ext cx="1369908" cy="1080120"/>
                  <a:chOff x="179512" y="1196752"/>
                  <a:chExt cx="1369908" cy="1080120"/>
                </a:xfrm>
              </p:grpSpPr>
              <p:pic>
                <p:nvPicPr>
                  <p:cNvPr id="137" name="Grafik 136"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38" name="Textfeld 137"/>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15" name="Gruppieren 69"/>
                <p:cNvGrpSpPr/>
                <p:nvPr/>
              </p:nvGrpSpPr>
              <p:grpSpPr>
                <a:xfrm>
                  <a:off x="1475656" y="1124744"/>
                  <a:ext cx="1369908" cy="1080120"/>
                  <a:chOff x="1835696" y="260648"/>
                  <a:chExt cx="1369908" cy="1080120"/>
                </a:xfrm>
              </p:grpSpPr>
              <p:pic>
                <p:nvPicPr>
                  <p:cNvPr id="135" name="Grafik 134"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36" name="Textfeld 135"/>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16" name="Gruppieren 138"/>
              <p:cNvGrpSpPr/>
              <p:nvPr/>
            </p:nvGrpSpPr>
            <p:grpSpPr>
              <a:xfrm>
                <a:off x="2986068" y="2348880"/>
                <a:ext cx="2666052" cy="1080120"/>
                <a:chOff x="179512" y="1124744"/>
                <a:chExt cx="2666052" cy="1080120"/>
              </a:xfrm>
            </p:grpSpPr>
            <p:grpSp>
              <p:nvGrpSpPr>
                <p:cNvPr id="18" name="Gruppieren 70"/>
                <p:cNvGrpSpPr/>
                <p:nvPr/>
              </p:nvGrpSpPr>
              <p:grpSpPr>
                <a:xfrm>
                  <a:off x="179512" y="1124744"/>
                  <a:ext cx="1369908" cy="1080120"/>
                  <a:chOff x="179512" y="1196752"/>
                  <a:chExt cx="1369908" cy="1080120"/>
                </a:xfrm>
              </p:grpSpPr>
              <p:pic>
                <p:nvPicPr>
                  <p:cNvPr id="144" name="Grafik 143"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45" name="Textfeld 144"/>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19" name="Gruppieren 69"/>
                <p:cNvGrpSpPr/>
                <p:nvPr/>
              </p:nvGrpSpPr>
              <p:grpSpPr>
                <a:xfrm>
                  <a:off x="1475656" y="1124744"/>
                  <a:ext cx="1369908" cy="1080120"/>
                  <a:chOff x="1835696" y="260648"/>
                  <a:chExt cx="1369908" cy="1080120"/>
                </a:xfrm>
              </p:grpSpPr>
              <p:pic>
                <p:nvPicPr>
                  <p:cNvPr id="142" name="Grafik 141"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43" name="Textfeld 142"/>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20" name="Gruppieren 145"/>
              <p:cNvGrpSpPr/>
              <p:nvPr/>
            </p:nvGrpSpPr>
            <p:grpSpPr>
              <a:xfrm>
                <a:off x="5794380" y="2348880"/>
                <a:ext cx="2666052" cy="1080120"/>
                <a:chOff x="179512" y="1124744"/>
                <a:chExt cx="2666052" cy="1080120"/>
              </a:xfrm>
            </p:grpSpPr>
            <p:grpSp>
              <p:nvGrpSpPr>
                <p:cNvPr id="21" name="Gruppieren 70"/>
                <p:cNvGrpSpPr/>
                <p:nvPr/>
              </p:nvGrpSpPr>
              <p:grpSpPr>
                <a:xfrm>
                  <a:off x="179512" y="1124744"/>
                  <a:ext cx="1369908" cy="1080120"/>
                  <a:chOff x="179512" y="1196752"/>
                  <a:chExt cx="1369908" cy="1080120"/>
                </a:xfrm>
              </p:grpSpPr>
              <p:pic>
                <p:nvPicPr>
                  <p:cNvPr id="151" name="Grafik 150"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52" name="Textfeld 151"/>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22" name="Gruppieren 69"/>
                <p:cNvGrpSpPr/>
                <p:nvPr/>
              </p:nvGrpSpPr>
              <p:grpSpPr>
                <a:xfrm>
                  <a:off x="1475656" y="1124744"/>
                  <a:ext cx="1369908" cy="1080120"/>
                  <a:chOff x="1835696" y="260648"/>
                  <a:chExt cx="1369908" cy="1080120"/>
                </a:xfrm>
              </p:grpSpPr>
              <p:pic>
                <p:nvPicPr>
                  <p:cNvPr id="149" name="Grafik 148"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50" name="Textfeld 149"/>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grpSp>
          <p:nvGrpSpPr>
            <p:cNvPr id="23" name="Gruppieren 152"/>
            <p:cNvGrpSpPr/>
            <p:nvPr/>
          </p:nvGrpSpPr>
          <p:grpSpPr>
            <a:xfrm>
              <a:off x="537796" y="3933056"/>
              <a:ext cx="2666052" cy="1080120"/>
              <a:chOff x="179512" y="1124744"/>
              <a:chExt cx="2666052" cy="1080120"/>
            </a:xfrm>
          </p:grpSpPr>
          <p:grpSp>
            <p:nvGrpSpPr>
              <p:cNvPr id="24" name="Gruppieren 70"/>
              <p:cNvGrpSpPr/>
              <p:nvPr/>
            </p:nvGrpSpPr>
            <p:grpSpPr>
              <a:xfrm>
                <a:off x="179512" y="1124744"/>
                <a:ext cx="1369908" cy="1080120"/>
                <a:chOff x="179512" y="1196752"/>
                <a:chExt cx="1369908" cy="1080120"/>
              </a:xfrm>
            </p:grpSpPr>
            <p:pic>
              <p:nvPicPr>
                <p:cNvPr id="158" name="Grafik 157"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59" name="Textfeld 158"/>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25" name="Gruppieren 69"/>
              <p:cNvGrpSpPr/>
              <p:nvPr/>
            </p:nvGrpSpPr>
            <p:grpSpPr>
              <a:xfrm>
                <a:off x="1475656" y="1124744"/>
                <a:ext cx="1369908" cy="1080120"/>
                <a:chOff x="1835696" y="260648"/>
                <a:chExt cx="1369908" cy="1080120"/>
              </a:xfrm>
            </p:grpSpPr>
            <p:pic>
              <p:nvPicPr>
                <p:cNvPr id="156" name="Grafik 155"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57" name="Textfeld 156"/>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nvGrpSpPr>
            <p:cNvPr id="27" name="Gruppieren 159"/>
            <p:cNvGrpSpPr/>
            <p:nvPr/>
          </p:nvGrpSpPr>
          <p:grpSpPr>
            <a:xfrm>
              <a:off x="3274100" y="3933056"/>
              <a:ext cx="2666052" cy="1080120"/>
              <a:chOff x="179512" y="1124744"/>
              <a:chExt cx="2666052" cy="1080120"/>
            </a:xfrm>
          </p:grpSpPr>
          <p:grpSp>
            <p:nvGrpSpPr>
              <p:cNvPr id="28" name="Gruppieren 70"/>
              <p:cNvGrpSpPr/>
              <p:nvPr/>
            </p:nvGrpSpPr>
            <p:grpSpPr>
              <a:xfrm>
                <a:off x="179512" y="1124744"/>
                <a:ext cx="1369908" cy="1080120"/>
                <a:chOff x="179512" y="1196752"/>
                <a:chExt cx="1369908" cy="1080120"/>
              </a:xfrm>
            </p:grpSpPr>
            <p:pic>
              <p:nvPicPr>
                <p:cNvPr id="165" name="Grafik 164"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66" name="Textfeld 165"/>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29" name="Gruppieren 69"/>
              <p:cNvGrpSpPr/>
              <p:nvPr/>
            </p:nvGrpSpPr>
            <p:grpSpPr>
              <a:xfrm>
                <a:off x="1475656" y="1124744"/>
                <a:ext cx="1369908" cy="1080120"/>
                <a:chOff x="1835696" y="260648"/>
                <a:chExt cx="1369908" cy="1080120"/>
              </a:xfrm>
            </p:grpSpPr>
            <p:pic>
              <p:nvPicPr>
                <p:cNvPr id="163" name="Grafik 162"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64" name="Textfeld 163"/>
                <p:cNvSpPr txBox="1"/>
                <p:nvPr/>
              </p:nvSpPr>
              <p:spPr>
                <a:xfrm>
                  <a:off x="1907704" y="261228"/>
                  <a:ext cx="936104" cy="215444"/>
                </a:xfrm>
                <a:prstGeom prst="rect">
                  <a:avLst/>
                </a:prstGeom>
                <a:noFill/>
              </p:spPr>
              <p:txBody>
                <a:bodyPr wrap="square" rtlCol="0">
                  <a:spAutoFit/>
                </a:bodyPr>
                <a:lstStyle/>
                <a:p>
                  <a:r>
                    <a:rPr lang="en-US" sz="400" dirty="0" smtClean="0"/>
                    <a:t>(c) </a:t>
                  </a:r>
                  <a:r>
                    <a:rPr lang="en-US" sz="400" dirty="0" err="1" smtClean="0"/>
                    <a:t>Rapphöna</a:t>
                  </a:r>
                  <a:r>
                    <a:rPr lang="en-US" sz="400" dirty="0" smtClean="0"/>
                    <a:t>, </a:t>
                  </a:r>
                  <a:r>
                    <a:rPr lang="en-US" sz="400" dirty="0" err="1" smtClean="0"/>
                    <a:t>Iduns</a:t>
                  </a:r>
                  <a:r>
                    <a:rPr lang="en-US" sz="400" dirty="0" smtClean="0"/>
                    <a:t> </a:t>
                  </a:r>
                  <a:r>
                    <a:rPr lang="en-US" sz="400" dirty="0" err="1" smtClean="0"/>
                    <a:t>kokbok</a:t>
                  </a:r>
                  <a:r>
                    <a:rPr lang="en-US" sz="400" dirty="0" smtClean="0"/>
                    <a:t> Wikimedia Commons</a:t>
                  </a:r>
                  <a:endParaRPr lang="en-US" sz="400" dirty="0"/>
                </a:p>
              </p:txBody>
            </p:sp>
          </p:grpSp>
        </p:grpSp>
        <p:grpSp>
          <p:nvGrpSpPr>
            <p:cNvPr id="30" name="Gruppieren 166"/>
            <p:cNvGrpSpPr/>
            <p:nvPr/>
          </p:nvGrpSpPr>
          <p:grpSpPr>
            <a:xfrm>
              <a:off x="6082412" y="3933056"/>
              <a:ext cx="2666052" cy="1080120"/>
              <a:chOff x="179512" y="1124744"/>
              <a:chExt cx="2666052" cy="1080120"/>
            </a:xfrm>
          </p:grpSpPr>
          <p:grpSp>
            <p:nvGrpSpPr>
              <p:cNvPr id="31" name="Gruppieren 70"/>
              <p:cNvGrpSpPr/>
              <p:nvPr/>
            </p:nvGrpSpPr>
            <p:grpSpPr>
              <a:xfrm>
                <a:off x="179512" y="1124744"/>
                <a:ext cx="1369908" cy="1080120"/>
                <a:chOff x="179512" y="1196752"/>
                <a:chExt cx="1369908" cy="1080120"/>
              </a:xfrm>
            </p:grpSpPr>
            <p:pic>
              <p:nvPicPr>
                <p:cNvPr id="172" name="Grafik 171" descr="Rapphöna,_Iduns_kokbok.jpg"/>
                <p:cNvPicPr>
                  <a:picLocks noChangeAspect="1"/>
                </p:cNvPicPr>
                <p:nvPr/>
              </p:nvPicPr>
              <p:blipFill>
                <a:blip r:embed="rId3" cstate="screen"/>
                <a:stretch>
                  <a:fillRect/>
                </a:stretch>
              </p:blipFill>
              <p:spPr>
                <a:xfrm>
                  <a:off x="179512" y="1196752"/>
                  <a:ext cx="1369908" cy="1080120"/>
                </a:xfrm>
                <a:prstGeom prst="rect">
                  <a:avLst/>
                </a:prstGeom>
              </p:spPr>
            </p:pic>
            <p:sp>
              <p:nvSpPr>
                <p:cNvPr id="173" name="Textfeld 172"/>
                <p:cNvSpPr txBox="1"/>
                <p:nvPr/>
              </p:nvSpPr>
              <p:spPr>
                <a:xfrm>
                  <a:off x="611560" y="1197332"/>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nvGrpSpPr>
              <p:cNvPr id="66" name="Gruppieren 69"/>
              <p:cNvGrpSpPr/>
              <p:nvPr/>
            </p:nvGrpSpPr>
            <p:grpSpPr>
              <a:xfrm>
                <a:off x="1475656" y="1124744"/>
                <a:ext cx="1369908" cy="1080120"/>
                <a:chOff x="1835696" y="260648"/>
                <a:chExt cx="1369908" cy="1080120"/>
              </a:xfrm>
            </p:grpSpPr>
            <p:pic>
              <p:nvPicPr>
                <p:cNvPr id="170" name="Grafik 169" descr="Rapphöna,_Iduns_kokbok.jpg"/>
                <p:cNvPicPr>
                  <a:picLocks noChangeAspect="1"/>
                </p:cNvPicPr>
                <p:nvPr/>
              </p:nvPicPr>
              <p:blipFill>
                <a:blip r:embed="rId3" cstate="screen"/>
                <a:stretch>
                  <a:fillRect/>
                </a:stretch>
              </p:blipFill>
              <p:spPr>
                <a:xfrm>
                  <a:off x="1835696" y="260648"/>
                  <a:ext cx="1369908" cy="1080120"/>
                </a:xfrm>
                <a:prstGeom prst="rect">
                  <a:avLst/>
                </a:prstGeom>
                <a:scene3d>
                  <a:camera prst="orthographicFront">
                    <a:rot lat="0" lon="10800000" rev="0"/>
                  </a:camera>
                  <a:lightRig rig="threePt" dir="t"/>
                </a:scene3d>
              </p:spPr>
            </p:pic>
            <p:sp>
              <p:nvSpPr>
                <p:cNvPr id="171" name="Textfeld 170"/>
                <p:cNvSpPr txBox="1"/>
                <p:nvPr/>
              </p:nvSpPr>
              <p:spPr>
                <a:xfrm>
                  <a:off x="1907704" y="261228"/>
                  <a:ext cx="936104" cy="215444"/>
                </a:xfrm>
                <a:prstGeom prst="rect">
                  <a:avLst/>
                </a:prstGeom>
                <a:noFill/>
              </p:spPr>
              <p:txBody>
                <a:bodyPr wrap="square" rtlCol="0">
                  <a:spAutoFit/>
                </a:bodyPr>
                <a:lstStyle/>
                <a:p>
                  <a:r>
                    <a:rPr lang="en-US" sz="400" smtClean="0"/>
                    <a:t>(c) Rapphöna, Iduns kokbok Wikimedia Commons</a:t>
                  </a:r>
                  <a:endParaRPr lang="en-US" sz="400"/>
                </a:p>
              </p:txBody>
            </p:sp>
          </p:grpSp>
        </p:grpSp>
      </p:grpSp>
      <p:sp>
        <p:nvSpPr>
          <p:cNvPr id="71" name="Foliennummernplatzhalter 70"/>
          <p:cNvSpPr>
            <a:spLocks noGrp="1"/>
          </p:cNvSpPr>
          <p:nvPr>
            <p:ph type="sldNum" sz="quarter" idx="12"/>
          </p:nvPr>
        </p:nvSpPr>
        <p:spPr/>
        <p:txBody>
          <a:bodyPr/>
          <a:lstStyle/>
          <a:p>
            <a:fld id="{9D26C6B8-7DF4-4F01-8878-A6272B56DAC3}" type="slidenum">
              <a:rPr lang="de-DE" smtClean="0"/>
              <a:pPr/>
              <a:t>20</a:t>
            </a:fld>
            <a:endParaRPr lang="de-DE"/>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feld 16"/>
          <p:cNvSpPr txBox="1"/>
          <p:nvPr/>
        </p:nvSpPr>
        <p:spPr>
          <a:xfrm>
            <a:off x="6228184" y="2060847"/>
            <a:ext cx="1512168" cy="215444"/>
          </a:xfrm>
          <a:prstGeom prst="rect">
            <a:avLst/>
          </a:prstGeom>
          <a:noFill/>
        </p:spPr>
        <p:txBody>
          <a:bodyPr wrap="square" rtlCol="0">
            <a:spAutoFit/>
          </a:bodyPr>
          <a:lstStyle/>
          <a:p>
            <a:r>
              <a:rPr lang="de-DE" sz="800" dirty="0" smtClean="0">
                <a:solidFill>
                  <a:schemeClr val="bg1"/>
                </a:solidFill>
              </a:rPr>
              <a:t>(c) NABU/C. Hektor</a:t>
            </a:r>
            <a:endParaRPr lang="en-GB" sz="800" dirty="0">
              <a:solidFill>
                <a:schemeClr val="bg1"/>
              </a:solidFill>
            </a:endParaRPr>
          </a:p>
        </p:txBody>
      </p:sp>
      <p:sp>
        <p:nvSpPr>
          <p:cNvPr id="26" name="Textfeld 25"/>
          <p:cNvSpPr txBox="1"/>
          <p:nvPr/>
        </p:nvSpPr>
        <p:spPr>
          <a:xfrm>
            <a:off x="3761910" y="283295"/>
            <a:ext cx="2160240" cy="769441"/>
          </a:xfrm>
          <a:prstGeom prst="rect">
            <a:avLst/>
          </a:prstGeom>
          <a:noFill/>
        </p:spPr>
        <p:txBody>
          <a:bodyPr wrap="square" rtlCol="0">
            <a:spAutoFit/>
          </a:bodyPr>
          <a:lstStyle/>
          <a:p>
            <a:r>
              <a:rPr lang="en-GB" sz="4400" b="1" dirty="0" smtClean="0">
                <a:solidFill>
                  <a:srgbClr val="0070C0"/>
                </a:solidFill>
              </a:rPr>
              <a:t>2015</a:t>
            </a:r>
            <a:endParaRPr lang="en-GB" sz="4400" b="1" dirty="0">
              <a:solidFill>
                <a:srgbClr val="0070C0"/>
              </a:solidFill>
            </a:endParaRPr>
          </a:p>
        </p:txBody>
      </p:sp>
      <p:sp>
        <p:nvSpPr>
          <p:cNvPr id="94" name="Textfeld 93"/>
          <p:cNvSpPr txBox="1"/>
          <p:nvPr/>
        </p:nvSpPr>
        <p:spPr>
          <a:xfrm>
            <a:off x="72008" y="4603775"/>
            <a:ext cx="8892480" cy="769441"/>
          </a:xfrm>
          <a:prstGeom prst="rect">
            <a:avLst/>
          </a:prstGeom>
          <a:noFill/>
        </p:spPr>
        <p:txBody>
          <a:bodyPr wrap="square" rtlCol="0">
            <a:spAutoFit/>
          </a:bodyPr>
          <a:lstStyle/>
          <a:p>
            <a:r>
              <a:rPr lang="en-GB" sz="4400" b="1" dirty="0" smtClean="0">
                <a:solidFill>
                  <a:srgbClr val="0070C0"/>
                </a:solidFill>
              </a:rPr>
              <a:t>Partridge: </a:t>
            </a:r>
            <a:r>
              <a:rPr lang="en-GB" sz="4400" b="1" dirty="0" smtClean="0">
                <a:solidFill>
                  <a:srgbClr val="C00000"/>
                </a:solidFill>
              </a:rPr>
              <a:t>- 94 %</a:t>
            </a:r>
            <a:endParaRPr lang="en-GB" sz="4400" b="1" dirty="0">
              <a:solidFill>
                <a:srgbClr val="C00000"/>
              </a:solidFill>
            </a:endParaRPr>
          </a:p>
        </p:txBody>
      </p:sp>
      <p:pic>
        <p:nvPicPr>
          <p:cNvPr id="8" name="Grafik 7" descr="Rapphöna,_Iduns_kokbok.jpg"/>
          <p:cNvPicPr>
            <a:picLocks noChangeAspect="1"/>
          </p:cNvPicPr>
          <p:nvPr/>
        </p:nvPicPr>
        <p:blipFill>
          <a:blip r:embed="rId3" cstate="screen"/>
          <a:stretch>
            <a:fillRect/>
          </a:stretch>
        </p:blipFill>
        <p:spPr>
          <a:xfrm>
            <a:off x="1907704" y="2528900"/>
            <a:ext cx="1434777" cy="1188132"/>
          </a:xfrm>
          <a:prstGeom prst="rect">
            <a:avLst/>
          </a:prstGeom>
        </p:spPr>
      </p:pic>
      <p:sp>
        <p:nvSpPr>
          <p:cNvPr id="9" name="Textfeld 8"/>
          <p:cNvSpPr txBox="1"/>
          <p:nvPr/>
        </p:nvSpPr>
        <p:spPr>
          <a:xfrm>
            <a:off x="2367433" y="2564904"/>
            <a:ext cx="980431" cy="215444"/>
          </a:xfrm>
          <a:prstGeom prst="rect">
            <a:avLst/>
          </a:prstGeom>
          <a:noFill/>
        </p:spPr>
        <p:txBody>
          <a:bodyPr wrap="square" rtlCol="0">
            <a:spAutoFit/>
          </a:bodyPr>
          <a:lstStyle/>
          <a:p>
            <a:r>
              <a:rPr lang="en-US" sz="400" smtClean="0"/>
              <a:t>(c) Rapphöna, Iduns kokbok Wikimedia Commons</a:t>
            </a:r>
            <a:endParaRPr lang="en-US" sz="400"/>
          </a:p>
        </p:txBody>
      </p:sp>
      <p:sp>
        <p:nvSpPr>
          <p:cNvPr id="10" name="Foliennummernplatzhalter 9"/>
          <p:cNvSpPr>
            <a:spLocks noGrp="1"/>
          </p:cNvSpPr>
          <p:nvPr>
            <p:ph type="sldNum" sz="quarter" idx="12"/>
          </p:nvPr>
        </p:nvSpPr>
        <p:spPr/>
        <p:txBody>
          <a:bodyPr/>
          <a:lstStyle/>
          <a:p>
            <a:fld id="{9D26C6B8-7DF4-4F01-8878-A6272B56DAC3}" type="slidenum">
              <a:rPr lang="de-DE" smtClean="0"/>
              <a:pPr/>
              <a:t>21</a:t>
            </a:fld>
            <a:endParaRPr lang="de-DE"/>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half" idx="1"/>
          </p:nvPr>
        </p:nvSpPr>
        <p:spPr>
          <a:xfrm>
            <a:off x="457198" y="1440000"/>
            <a:ext cx="5842994" cy="4718304"/>
          </a:xfrm>
        </p:spPr>
        <p:txBody>
          <a:bodyPr vert="horz" lIns="0" tIns="0" rIns="0" bIns="0" rtlCol="0">
            <a:normAutofit fontScale="92500" lnSpcReduction="10000"/>
          </a:bodyPr>
          <a:lstStyle/>
          <a:p>
            <a:pPr marL="285750" lvl="1" indent="-285750">
              <a:buSzPct val="85000"/>
              <a:buNone/>
            </a:pPr>
            <a:r>
              <a:rPr lang="en-GB" sz="2800" b="1" dirty="0" smtClean="0"/>
              <a:t>EU Red List of Bees</a:t>
            </a:r>
          </a:p>
          <a:p>
            <a:pPr marL="472950" lvl="2" indent="-285750">
              <a:buSzPct val="85000"/>
              <a:buFont typeface="Arial" pitchFamily="34" charset="0"/>
              <a:buChar char="•"/>
            </a:pPr>
            <a:r>
              <a:rPr lang="en-GB" sz="2200" dirty="0" smtClean="0"/>
              <a:t>9.1 % of species threatened with extinction</a:t>
            </a:r>
            <a:br>
              <a:rPr lang="en-GB" sz="2200" dirty="0" smtClean="0"/>
            </a:br>
            <a:r>
              <a:rPr lang="en-GB" sz="2200" dirty="0" smtClean="0"/>
              <a:t>(30 % of these endemic to Europe)</a:t>
            </a:r>
          </a:p>
          <a:p>
            <a:pPr marL="472950" lvl="2" indent="-285750">
              <a:buSzPct val="85000"/>
              <a:buFont typeface="Arial" pitchFamily="34" charset="0"/>
              <a:buChar char="•"/>
            </a:pPr>
            <a:r>
              <a:rPr lang="en-GB" sz="2200" dirty="0" smtClean="0"/>
              <a:t>Trends for 80 % of species unknown</a:t>
            </a:r>
            <a:r>
              <a:rPr lang="en-GB" dirty="0" smtClean="0"/>
              <a:t/>
            </a:r>
            <a:br>
              <a:rPr lang="en-GB" dirty="0" smtClean="0"/>
            </a:br>
            <a:r>
              <a:rPr lang="en-GB" dirty="0" smtClean="0"/>
              <a:t> </a:t>
            </a:r>
          </a:p>
          <a:p>
            <a:pPr marL="285750" lvl="1" indent="-285750">
              <a:buSzPct val="85000"/>
              <a:buNone/>
            </a:pPr>
            <a:r>
              <a:rPr lang="en-GB" sz="2800" b="1" dirty="0" smtClean="0"/>
              <a:t>Local studies Western Germany</a:t>
            </a:r>
            <a:endParaRPr lang="en-GB" sz="2800" dirty="0" smtClean="0"/>
          </a:p>
          <a:p>
            <a:pPr marL="472950" lvl="2" indent="-285750">
              <a:buSzPct val="85000"/>
              <a:buFont typeface="Arial" pitchFamily="34" charset="0"/>
              <a:buChar char="•"/>
            </a:pPr>
            <a:r>
              <a:rPr lang="en-GB" sz="2200" dirty="0" smtClean="0"/>
              <a:t>Locally now around 60 % of </a:t>
            </a:r>
            <a:br>
              <a:rPr lang="en-GB" sz="2200" dirty="0" smtClean="0"/>
            </a:br>
            <a:r>
              <a:rPr lang="en-GB" sz="2200" dirty="0" smtClean="0"/>
              <a:t>bumblebees and butterfly species extinct</a:t>
            </a:r>
          </a:p>
          <a:p>
            <a:pPr marL="472950" lvl="2" indent="-285750">
              <a:buSzPct val="85000"/>
              <a:buFont typeface="Arial" pitchFamily="34" charset="0"/>
              <a:buChar char="•"/>
            </a:pPr>
            <a:r>
              <a:rPr lang="en-GB" sz="2200" dirty="0" smtClean="0"/>
              <a:t>Biomass of flying insects </a:t>
            </a:r>
            <a:br>
              <a:rPr lang="en-GB" sz="2200" dirty="0" smtClean="0"/>
            </a:br>
            <a:r>
              <a:rPr lang="en-GB" sz="2200" dirty="0" smtClean="0"/>
              <a:t>declined by 70-80 % in 25 years</a:t>
            </a:r>
          </a:p>
          <a:p>
            <a:pPr marL="472950" lvl="2" indent="-285750">
              <a:buSzPct val="85000"/>
              <a:buFont typeface="Wingdings" pitchFamily="2" charset="2"/>
              <a:buChar char="Ø"/>
            </a:pPr>
            <a:endParaRPr lang="en-GB" dirty="0" smtClean="0"/>
          </a:p>
          <a:p>
            <a:pPr marL="285750" lvl="1" indent="-285750">
              <a:buSzPct val="85000"/>
              <a:buNone/>
            </a:pPr>
            <a:r>
              <a:rPr lang="en-GB" dirty="0" smtClean="0"/>
              <a:t>A major </a:t>
            </a:r>
            <a:r>
              <a:rPr lang="en-GB" b="1" dirty="0" smtClean="0"/>
              <a:t>ecological disaster </a:t>
            </a:r>
            <a:r>
              <a:rPr lang="en-GB" dirty="0" smtClean="0"/>
              <a:t>seems to be underway,</a:t>
            </a:r>
            <a:br>
              <a:rPr lang="en-GB" dirty="0" smtClean="0"/>
            </a:br>
            <a:r>
              <a:rPr lang="en-GB" dirty="0" smtClean="0"/>
              <a:t>and </a:t>
            </a:r>
            <a:r>
              <a:rPr lang="en-GB" b="1" dirty="0" smtClean="0"/>
              <a:t>agriculture </a:t>
            </a:r>
            <a:r>
              <a:rPr lang="en-GB" dirty="0" smtClean="0"/>
              <a:t>is in the middle of it!</a:t>
            </a:r>
            <a:endParaRPr lang="de-DE" dirty="0" smtClean="0">
              <a:latin typeface="+mn-lt"/>
              <a:cs typeface="+mn-cs"/>
            </a:endParaRPr>
          </a:p>
        </p:txBody>
      </p:sp>
      <p:sp>
        <p:nvSpPr>
          <p:cNvPr id="14" name="Rechteck 13"/>
          <p:cNvSpPr/>
          <p:nvPr/>
        </p:nvSpPr>
        <p:spPr>
          <a:xfrm>
            <a:off x="8388424" y="1844824"/>
            <a:ext cx="918356" cy="215444"/>
          </a:xfrm>
          <a:prstGeom prst="rect">
            <a:avLst/>
          </a:prstGeom>
        </p:spPr>
        <p:txBody>
          <a:bodyPr wrap="square">
            <a:spAutoFit/>
          </a:bodyPr>
          <a:lstStyle/>
          <a:p>
            <a:r>
              <a:rPr lang="en-GB" sz="800" dirty="0" smtClean="0">
                <a:solidFill>
                  <a:schemeClr val="bg1"/>
                </a:solidFill>
              </a:rPr>
              <a:t>Frank </a:t>
            </a:r>
            <a:r>
              <a:rPr lang="en-GB" sz="800" dirty="0" err="1" smtClean="0">
                <a:solidFill>
                  <a:schemeClr val="bg1"/>
                </a:solidFill>
              </a:rPr>
              <a:t>Derer</a:t>
            </a:r>
            <a:endParaRPr lang="en-GB" sz="800" dirty="0">
              <a:solidFill>
                <a:schemeClr val="bg1"/>
              </a:solidFill>
            </a:endParaRPr>
          </a:p>
        </p:txBody>
      </p:sp>
      <p:sp>
        <p:nvSpPr>
          <p:cNvPr id="13" name="Textfeld 12"/>
          <p:cNvSpPr txBox="1"/>
          <p:nvPr/>
        </p:nvSpPr>
        <p:spPr>
          <a:xfrm>
            <a:off x="7884368" y="3140968"/>
            <a:ext cx="1106393" cy="246221"/>
          </a:xfrm>
          <a:prstGeom prst="rect">
            <a:avLst/>
          </a:prstGeom>
          <a:noFill/>
        </p:spPr>
        <p:txBody>
          <a:bodyPr wrap="none" rtlCol="0">
            <a:spAutoFit/>
          </a:bodyPr>
          <a:lstStyle/>
          <a:p>
            <a:r>
              <a:rPr lang="en-GB" sz="1000" dirty="0" smtClean="0">
                <a:solidFill>
                  <a:schemeClr val="bg1"/>
                </a:solidFill>
              </a:rPr>
              <a:t>Thorsten </a:t>
            </a:r>
            <a:r>
              <a:rPr lang="en-GB" sz="1000" dirty="0" err="1" smtClean="0">
                <a:solidFill>
                  <a:schemeClr val="bg1"/>
                </a:solidFill>
              </a:rPr>
              <a:t>Krüger</a:t>
            </a:r>
            <a:endParaRPr lang="en-GB" sz="1000" dirty="0">
              <a:solidFill>
                <a:schemeClr val="bg1"/>
              </a:solidFill>
            </a:endParaRPr>
          </a:p>
        </p:txBody>
      </p:sp>
      <p:sp>
        <p:nvSpPr>
          <p:cNvPr id="17" name="Titel 1"/>
          <p:cNvSpPr txBox="1">
            <a:spLocks/>
          </p:cNvSpPr>
          <p:nvPr/>
        </p:nvSpPr>
        <p:spPr>
          <a:xfrm>
            <a:off x="395536" y="116632"/>
            <a:ext cx="5251449"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100" normalizeH="0" baseline="0" noProof="0" dirty="0" smtClean="0">
                <a:ln>
                  <a:noFill/>
                </a:ln>
                <a:solidFill>
                  <a:schemeClr val="tx2"/>
                </a:solidFill>
                <a:effectLst/>
                <a:uLnTx/>
                <a:uFillTx/>
                <a:latin typeface="Source Sans Pro"/>
                <a:ea typeface="+mj-ea"/>
                <a:cs typeface="Source Sans Pro"/>
              </a:rPr>
              <a:t>The insect crisis</a:t>
            </a:r>
            <a:endParaRPr kumimoji="0" lang="en-GB" sz="2000" b="0" i="0" u="none" strike="noStrike" kern="1200" cap="none" spc="-100" normalizeH="0" baseline="0" noProof="0" dirty="0">
              <a:ln>
                <a:noFill/>
              </a:ln>
              <a:solidFill>
                <a:schemeClr val="tx2"/>
              </a:solidFill>
              <a:effectLst/>
              <a:uLnTx/>
              <a:uFillTx/>
              <a:latin typeface="Source Sans Pro"/>
              <a:ea typeface="+mj-ea"/>
              <a:cs typeface="Source Sans Pro"/>
            </a:endParaRPr>
          </a:p>
        </p:txBody>
      </p:sp>
      <p:pic>
        <p:nvPicPr>
          <p:cNvPr id="27" name="Bildplatzhalter 11" descr="bee.JPG"/>
          <p:cNvPicPr>
            <a:picLocks noGrp="1" noChangeAspect="1"/>
          </p:cNvPicPr>
          <p:nvPr>
            <p:ph type="pic" sz="quarter" idx="14"/>
          </p:nvPr>
        </p:nvPicPr>
        <p:blipFill>
          <a:blip r:embed="rId3" cstate="screen"/>
          <a:srcRect/>
          <a:stretch>
            <a:fillRect/>
          </a:stretch>
        </p:blipFill>
        <p:spPr>
          <a:xfrm>
            <a:off x="5825210" y="116632"/>
            <a:ext cx="3211286" cy="3321352"/>
          </a:xfrm>
          <a:prstGeom prst="rect">
            <a:avLst/>
          </a:prstGeom>
        </p:spPr>
      </p:pic>
      <p:sp>
        <p:nvSpPr>
          <p:cNvPr id="29" name="Textfeld 28"/>
          <p:cNvSpPr txBox="1"/>
          <p:nvPr/>
        </p:nvSpPr>
        <p:spPr>
          <a:xfrm>
            <a:off x="7901376" y="3326795"/>
            <a:ext cx="1063112" cy="246221"/>
          </a:xfrm>
          <a:prstGeom prst="rect">
            <a:avLst/>
          </a:prstGeom>
          <a:noFill/>
        </p:spPr>
        <p:txBody>
          <a:bodyPr wrap="none" rtlCol="0">
            <a:spAutoFit/>
          </a:bodyPr>
          <a:lstStyle/>
          <a:p>
            <a:r>
              <a:rPr lang="en-GB" sz="1000" dirty="0" smtClean="0">
                <a:solidFill>
                  <a:schemeClr val="bg1"/>
                </a:solidFill>
              </a:rPr>
              <a:t>BirdLife Europe</a:t>
            </a:r>
            <a:endParaRPr lang="en-GB" sz="1000" dirty="0">
              <a:solidFill>
                <a:schemeClr val="bg1"/>
              </a:solidFill>
            </a:endParaRPr>
          </a:p>
        </p:txBody>
      </p:sp>
      <p:pic>
        <p:nvPicPr>
          <p:cNvPr id="8" name="Picture 2"/>
          <p:cNvPicPr>
            <a:picLocks noChangeAspect="1" noChangeArrowheads="1"/>
          </p:cNvPicPr>
          <p:nvPr/>
        </p:nvPicPr>
        <p:blipFill>
          <a:blip r:embed="rId4" cstate="screen"/>
          <a:stretch>
            <a:fillRect/>
          </a:stretch>
        </p:blipFill>
        <p:spPr bwMode="auto">
          <a:xfrm>
            <a:off x="5796136" y="3717032"/>
            <a:ext cx="3312368" cy="2715474"/>
          </a:xfrm>
          <a:prstGeom prst="rect">
            <a:avLst/>
          </a:prstGeom>
          <a:noFill/>
          <a:ln w="9525">
            <a:noFill/>
            <a:miter lim="800000"/>
            <a:headEnd/>
            <a:tailEnd/>
          </a:ln>
        </p:spPr>
      </p:pic>
      <p:sp>
        <p:nvSpPr>
          <p:cNvPr id="9" name="Foliennummernplatzhalter 8"/>
          <p:cNvSpPr>
            <a:spLocks noGrp="1"/>
          </p:cNvSpPr>
          <p:nvPr>
            <p:ph type="sldNum" sz="quarter" idx="12"/>
          </p:nvPr>
        </p:nvSpPr>
        <p:spPr/>
        <p:txBody>
          <a:bodyPr/>
          <a:lstStyle/>
          <a:p>
            <a:fld id="{9D26C6B8-7DF4-4F01-8878-A6272B56DAC3}" type="slidenum">
              <a:rPr lang="de-DE" smtClean="0"/>
              <a:pPr/>
              <a:t>22</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Image 41"/>
          <p:cNvPicPr>
            <a:picLocks noChangeAspect="1"/>
          </p:cNvPicPr>
          <p:nvPr/>
        </p:nvPicPr>
        <p:blipFill>
          <a:blip r:embed="rId3" cstate="print"/>
          <a:srcRect/>
          <a:stretch>
            <a:fillRect/>
          </a:stretch>
        </p:blipFill>
        <p:spPr bwMode="auto">
          <a:xfrm>
            <a:off x="0" y="-15875"/>
            <a:ext cx="9144000" cy="6858000"/>
          </a:xfrm>
          <a:prstGeom prst="rect">
            <a:avLst/>
          </a:prstGeom>
          <a:noFill/>
          <a:ln w="9525">
            <a:noFill/>
            <a:miter lim="800000"/>
            <a:headEnd/>
            <a:tailEnd/>
          </a:ln>
        </p:spPr>
      </p:pic>
      <p:grpSp>
        <p:nvGrpSpPr>
          <p:cNvPr id="2" name="Groupe 36"/>
          <p:cNvGrpSpPr/>
          <p:nvPr/>
        </p:nvGrpSpPr>
        <p:grpSpPr>
          <a:xfrm>
            <a:off x="363259" y="1707807"/>
            <a:ext cx="5155718" cy="4035699"/>
            <a:chOff x="363259" y="1707807"/>
            <a:chExt cx="5155718" cy="4035699"/>
          </a:xfrm>
          <a:solidFill>
            <a:schemeClr val="bg2"/>
          </a:solidFill>
        </p:grpSpPr>
        <p:sp>
          <p:nvSpPr>
            <p:cNvPr id="10" name="ZoneTexte 9"/>
            <p:cNvSpPr txBox="1"/>
            <p:nvPr/>
          </p:nvSpPr>
          <p:spPr>
            <a:xfrm>
              <a:off x="363259" y="1707807"/>
              <a:ext cx="2664296" cy="646331"/>
            </a:xfrm>
            <a:prstGeom prst="rect">
              <a:avLst/>
            </a:prstGeom>
            <a:grpFill/>
          </p:spPr>
          <p:txBody>
            <a:bodyPr>
              <a:spAutoFit/>
            </a:bodyPr>
            <a:lstStyle/>
            <a:p>
              <a:pPr algn="ctr">
                <a:defRPr/>
              </a:pPr>
              <a:r>
                <a:rPr lang="fr-BE" dirty="0" err="1" smtClean="0">
                  <a:solidFill>
                    <a:prstClr val="black"/>
                  </a:solidFill>
                </a:rPr>
                <a:t>Removal</a:t>
              </a:r>
              <a:r>
                <a:rPr lang="fr-BE" dirty="0" smtClean="0">
                  <a:solidFill>
                    <a:prstClr val="black"/>
                  </a:solidFill>
                </a:rPr>
                <a:t> of diversification </a:t>
              </a:r>
              <a:r>
                <a:rPr lang="fr-BE" dirty="0" err="1">
                  <a:solidFill>
                    <a:prstClr val="black"/>
                  </a:solidFill>
                </a:rPr>
                <a:t>elements</a:t>
              </a:r>
              <a:endParaRPr lang="fr-BE" dirty="0">
                <a:solidFill>
                  <a:prstClr val="black"/>
                </a:solidFill>
              </a:endParaRPr>
            </a:p>
          </p:txBody>
        </p:sp>
        <p:cxnSp>
          <p:nvCxnSpPr>
            <p:cNvPr id="23" name="Connecteur droit avec flèche 22"/>
            <p:cNvCxnSpPr/>
            <p:nvPr/>
          </p:nvCxnSpPr>
          <p:spPr>
            <a:xfrm>
              <a:off x="1896165" y="2360621"/>
              <a:ext cx="1112742" cy="2721072"/>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Connecteur droit avec flèche 26"/>
            <p:cNvCxnSpPr/>
            <p:nvPr/>
          </p:nvCxnSpPr>
          <p:spPr>
            <a:xfrm>
              <a:off x="2201352" y="2360621"/>
              <a:ext cx="3317625" cy="3382885"/>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4" name="ZoneTexte 3"/>
          <p:cNvSpPr txBox="1">
            <a:spLocks noChangeArrowheads="1"/>
          </p:cNvSpPr>
          <p:nvPr/>
        </p:nvSpPr>
        <p:spPr bwMode="auto">
          <a:xfrm>
            <a:off x="434975" y="6107113"/>
            <a:ext cx="2743200" cy="369887"/>
          </a:xfrm>
          <a:prstGeom prst="rect">
            <a:avLst/>
          </a:prstGeom>
          <a:solidFill>
            <a:schemeClr val="bg2"/>
          </a:solidFill>
          <a:ln w="9525">
            <a:noFill/>
            <a:miter lim="800000"/>
            <a:headEnd/>
            <a:tailEnd/>
          </a:ln>
        </p:spPr>
        <p:txBody>
          <a:bodyPr>
            <a:spAutoFit/>
          </a:bodyPr>
          <a:lstStyle/>
          <a:p>
            <a:pPr algn="ctr"/>
            <a:r>
              <a:rPr lang="fr-BE" altLang="en-US">
                <a:solidFill>
                  <a:srgbClr val="000000"/>
                </a:solidFill>
                <a:cs typeface="Segoe UI" pitchFamily="34" charset="0"/>
              </a:rPr>
              <a:t>Less feed available</a:t>
            </a:r>
          </a:p>
        </p:txBody>
      </p:sp>
      <p:sp>
        <p:nvSpPr>
          <p:cNvPr id="6" name="ZoneTexte 5"/>
          <p:cNvSpPr txBox="1">
            <a:spLocks noChangeArrowheads="1"/>
          </p:cNvSpPr>
          <p:nvPr/>
        </p:nvSpPr>
        <p:spPr bwMode="auto">
          <a:xfrm>
            <a:off x="4637088" y="5819775"/>
            <a:ext cx="2455862" cy="646113"/>
          </a:xfrm>
          <a:prstGeom prst="rect">
            <a:avLst/>
          </a:prstGeom>
          <a:solidFill>
            <a:schemeClr val="bg2"/>
          </a:solidFill>
          <a:ln w="9525">
            <a:noFill/>
            <a:miter lim="800000"/>
            <a:headEnd/>
            <a:tailEnd/>
          </a:ln>
        </p:spPr>
        <p:txBody>
          <a:bodyPr>
            <a:spAutoFit/>
          </a:bodyPr>
          <a:lstStyle/>
          <a:p>
            <a:pPr algn="ctr"/>
            <a:r>
              <a:rPr lang="fr-BE" altLang="en-US">
                <a:solidFill>
                  <a:srgbClr val="000000"/>
                </a:solidFill>
                <a:cs typeface="Segoe UI" pitchFamily="34" charset="0"/>
              </a:rPr>
              <a:t>Increased vulnerability to predators</a:t>
            </a:r>
          </a:p>
        </p:txBody>
      </p:sp>
      <p:sp>
        <p:nvSpPr>
          <p:cNvPr id="7" name="ZoneTexte 6"/>
          <p:cNvSpPr txBox="1">
            <a:spLocks noChangeArrowheads="1"/>
          </p:cNvSpPr>
          <p:nvPr/>
        </p:nvSpPr>
        <p:spPr bwMode="auto">
          <a:xfrm>
            <a:off x="6180138" y="5081588"/>
            <a:ext cx="2628900" cy="369887"/>
          </a:xfrm>
          <a:prstGeom prst="rect">
            <a:avLst/>
          </a:prstGeom>
          <a:solidFill>
            <a:schemeClr val="bg2"/>
          </a:solidFill>
          <a:ln w="9525">
            <a:noFill/>
            <a:miter lim="800000"/>
            <a:headEnd/>
            <a:tailEnd/>
          </a:ln>
        </p:spPr>
        <p:txBody>
          <a:bodyPr>
            <a:spAutoFit/>
          </a:bodyPr>
          <a:lstStyle/>
          <a:p>
            <a:pPr algn="ctr"/>
            <a:r>
              <a:rPr lang="fr-BE" altLang="en-US">
                <a:solidFill>
                  <a:srgbClr val="000000"/>
                </a:solidFill>
                <a:cs typeface="Segoe UI" pitchFamily="34" charset="0"/>
              </a:rPr>
              <a:t>Nest destruction</a:t>
            </a:r>
          </a:p>
        </p:txBody>
      </p:sp>
      <p:grpSp>
        <p:nvGrpSpPr>
          <p:cNvPr id="3" name="Groupe 35"/>
          <p:cNvGrpSpPr/>
          <p:nvPr/>
        </p:nvGrpSpPr>
        <p:grpSpPr>
          <a:xfrm>
            <a:off x="514275" y="2800377"/>
            <a:ext cx="2391669" cy="3276188"/>
            <a:chOff x="514275" y="2800377"/>
            <a:chExt cx="2391669" cy="3276188"/>
          </a:xfrm>
          <a:solidFill>
            <a:schemeClr val="bg2"/>
          </a:solidFill>
        </p:grpSpPr>
        <p:cxnSp>
          <p:nvCxnSpPr>
            <p:cNvPr id="21" name="Connecteur droit avec flèche 20"/>
            <p:cNvCxnSpPr/>
            <p:nvPr/>
          </p:nvCxnSpPr>
          <p:spPr>
            <a:xfrm>
              <a:off x="722790" y="3446708"/>
              <a:ext cx="531196" cy="2629857"/>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ZoneTexte 11"/>
            <p:cNvSpPr txBox="1"/>
            <p:nvPr/>
          </p:nvSpPr>
          <p:spPr>
            <a:xfrm>
              <a:off x="514275" y="2800377"/>
              <a:ext cx="2391669" cy="646331"/>
            </a:xfrm>
            <a:prstGeom prst="rect">
              <a:avLst/>
            </a:prstGeom>
            <a:grpFill/>
          </p:spPr>
          <p:txBody>
            <a:bodyPr>
              <a:spAutoFit/>
            </a:bodyPr>
            <a:lstStyle/>
            <a:p>
              <a:pPr>
                <a:defRPr/>
              </a:pPr>
              <a:r>
                <a:rPr lang="fr-BE" dirty="0" err="1">
                  <a:solidFill>
                    <a:prstClr val="black"/>
                  </a:solidFill>
                </a:rPr>
                <a:t>Increase</a:t>
              </a:r>
              <a:r>
                <a:rPr lang="fr-BE" dirty="0">
                  <a:solidFill>
                    <a:prstClr val="black"/>
                  </a:solidFill>
                </a:rPr>
                <a:t> of insecticides/herbicides</a:t>
              </a:r>
            </a:p>
          </p:txBody>
        </p:sp>
      </p:grpSp>
      <p:grpSp>
        <p:nvGrpSpPr>
          <p:cNvPr id="13" name="Groupe 37"/>
          <p:cNvGrpSpPr/>
          <p:nvPr/>
        </p:nvGrpSpPr>
        <p:grpSpPr>
          <a:xfrm>
            <a:off x="3263740" y="1697803"/>
            <a:ext cx="2803732" cy="3399590"/>
            <a:chOff x="3263740" y="1697803"/>
            <a:chExt cx="2803732" cy="3399590"/>
          </a:xfrm>
          <a:solidFill>
            <a:schemeClr val="bg2"/>
          </a:solidFill>
        </p:grpSpPr>
        <p:sp>
          <p:nvSpPr>
            <p:cNvPr id="20" name="ZoneTexte 19"/>
            <p:cNvSpPr txBox="1"/>
            <p:nvPr/>
          </p:nvSpPr>
          <p:spPr>
            <a:xfrm>
              <a:off x="3495591" y="1697803"/>
              <a:ext cx="2571881" cy="646331"/>
            </a:xfrm>
            <a:prstGeom prst="rect">
              <a:avLst/>
            </a:prstGeom>
            <a:grpFill/>
          </p:spPr>
          <p:txBody>
            <a:bodyPr>
              <a:spAutoFit/>
            </a:bodyPr>
            <a:lstStyle/>
            <a:p>
              <a:pPr>
                <a:defRPr/>
              </a:pPr>
              <a:r>
                <a:rPr lang="fr-BE" dirty="0" smtClean="0">
                  <a:solidFill>
                    <a:prstClr val="black"/>
                  </a:solidFill>
                </a:rPr>
                <a:t>Conversion of </a:t>
              </a:r>
              <a:r>
                <a:rPr lang="fr-BE" dirty="0">
                  <a:solidFill>
                    <a:prstClr val="black"/>
                  </a:solidFill>
                </a:rPr>
                <a:t>semi-</a:t>
              </a:r>
              <a:r>
                <a:rPr lang="fr-BE" dirty="0" err="1">
                  <a:solidFill>
                    <a:prstClr val="black"/>
                  </a:solidFill>
                </a:rPr>
                <a:t>natural</a:t>
              </a:r>
              <a:r>
                <a:rPr lang="fr-BE" dirty="0">
                  <a:solidFill>
                    <a:prstClr val="black"/>
                  </a:solidFill>
                </a:rPr>
                <a:t> habitats</a:t>
              </a:r>
            </a:p>
          </p:txBody>
        </p:sp>
        <p:cxnSp>
          <p:nvCxnSpPr>
            <p:cNvPr id="25" name="Connecteur droit avec flèche 24"/>
            <p:cNvCxnSpPr/>
            <p:nvPr/>
          </p:nvCxnSpPr>
          <p:spPr>
            <a:xfrm flipH="1">
              <a:off x="3263740" y="2360621"/>
              <a:ext cx="1414789" cy="2736772"/>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4" name="Groupe 39"/>
          <p:cNvGrpSpPr/>
          <p:nvPr/>
        </p:nvGrpSpPr>
        <p:grpSpPr>
          <a:xfrm>
            <a:off x="3178915" y="1714290"/>
            <a:ext cx="5629804" cy="4578526"/>
            <a:chOff x="3178915" y="1714290"/>
            <a:chExt cx="5629804" cy="4578526"/>
          </a:xfrm>
          <a:solidFill>
            <a:schemeClr val="bg2"/>
          </a:solidFill>
        </p:grpSpPr>
        <p:cxnSp>
          <p:nvCxnSpPr>
            <p:cNvPr id="33" name="Connecteur droit avec flèche 32"/>
            <p:cNvCxnSpPr>
              <a:endCxn id="4" idx="3"/>
            </p:cNvCxnSpPr>
            <p:nvPr/>
          </p:nvCxnSpPr>
          <p:spPr>
            <a:xfrm flipH="1">
              <a:off x="3178915" y="2375441"/>
              <a:ext cx="4073919" cy="3917375"/>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p:nvPr/>
          </p:nvCxnSpPr>
          <p:spPr>
            <a:xfrm flipH="1">
              <a:off x="3771760" y="2186954"/>
              <a:ext cx="2936668" cy="2910439"/>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6720487" y="1714290"/>
              <a:ext cx="2088232" cy="646331"/>
            </a:xfrm>
            <a:prstGeom prst="rect">
              <a:avLst/>
            </a:prstGeom>
            <a:grpFill/>
          </p:spPr>
          <p:txBody>
            <a:bodyPr>
              <a:spAutoFit/>
            </a:bodyPr>
            <a:lstStyle/>
            <a:p>
              <a:pPr algn="ctr">
                <a:defRPr/>
              </a:pPr>
              <a:r>
                <a:rPr lang="fr-BE" dirty="0">
                  <a:solidFill>
                    <a:prstClr val="black"/>
                  </a:solidFill>
                </a:rPr>
                <a:t>More and more </a:t>
              </a:r>
              <a:r>
                <a:rPr lang="fr-BE" dirty="0" err="1">
                  <a:solidFill>
                    <a:prstClr val="black"/>
                  </a:solidFill>
                </a:rPr>
                <a:t>winter</a:t>
              </a:r>
              <a:r>
                <a:rPr lang="fr-BE" dirty="0">
                  <a:solidFill>
                    <a:prstClr val="black"/>
                  </a:solidFill>
                </a:rPr>
                <a:t> </a:t>
              </a:r>
              <a:r>
                <a:rPr lang="fr-BE" dirty="0" err="1">
                  <a:solidFill>
                    <a:prstClr val="black"/>
                  </a:solidFill>
                </a:rPr>
                <a:t>cereals</a:t>
              </a:r>
              <a:endParaRPr lang="fr-BE" dirty="0">
                <a:solidFill>
                  <a:prstClr val="black"/>
                </a:solidFill>
              </a:endParaRPr>
            </a:p>
          </p:txBody>
        </p:sp>
        <p:cxnSp>
          <p:nvCxnSpPr>
            <p:cNvPr id="29" name="Connecteur droit avec flèche 28"/>
            <p:cNvCxnSpPr/>
            <p:nvPr/>
          </p:nvCxnSpPr>
          <p:spPr>
            <a:xfrm>
              <a:off x="8037039" y="2354195"/>
              <a:ext cx="120534" cy="2699185"/>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7" name="Groupe 38"/>
          <p:cNvGrpSpPr/>
          <p:nvPr/>
        </p:nvGrpSpPr>
        <p:grpSpPr>
          <a:xfrm>
            <a:off x="1564820" y="2801386"/>
            <a:ext cx="4375332" cy="3275179"/>
            <a:chOff x="1564820" y="2801386"/>
            <a:chExt cx="4375332" cy="3275179"/>
          </a:xfrm>
          <a:solidFill>
            <a:schemeClr val="bg2"/>
          </a:solidFill>
        </p:grpSpPr>
        <p:cxnSp>
          <p:nvCxnSpPr>
            <p:cNvPr id="16" name="Connecteur droit avec flèche 15"/>
            <p:cNvCxnSpPr/>
            <p:nvPr/>
          </p:nvCxnSpPr>
          <p:spPr>
            <a:xfrm flipH="1">
              <a:off x="1564820" y="3461528"/>
              <a:ext cx="2227122" cy="2615037"/>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H="1">
              <a:off x="3503245" y="3446708"/>
              <a:ext cx="1147181" cy="1634985"/>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ZoneTexte 10"/>
            <p:cNvSpPr txBox="1"/>
            <p:nvPr/>
          </p:nvSpPr>
          <p:spPr>
            <a:xfrm>
              <a:off x="3635896" y="2801386"/>
              <a:ext cx="2304256" cy="646331"/>
            </a:xfrm>
            <a:prstGeom prst="rect">
              <a:avLst/>
            </a:prstGeom>
            <a:grpFill/>
          </p:spPr>
          <p:txBody>
            <a:bodyPr>
              <a:spAutoFit/>
            </a:bodyPr>
            <a:lstStyle/>
            <a:p>
              <a:pPr algn="ctr">
                <a:defRPr/>
              </a:pPr>
              <a:r>
                <a:rPr lang="fr-BE" dirty="0" err="1">
                  <a:solidFill>
                    <a:prstClr val="black"/>
                  </a:solidFill>
                </a:rPr>
                <a:t>Ploughing</a:t>
              </a:r>
              <a:r>
                <a:rPr lang="fr-BE" dirty="0">
                  <a:solidFill>
                    <a:prstClr val="black"/>
                  </a:solidFill>
                </a:rPr>
                <a:t> permanent </a:t>
              </a:r>
              <a:r>
                <a:rPr lang="fr-BE" dirty="0" err="1">
                  <a:solidFill>
                    <a:prstClr val="black"/>
                  </a:solidFill>
                </a:rPr>
                <a:t>pastures</a:t>
              </a:r>
              <a:endParaRPr lang="fr-BE" dirty="0">
                <a:solidFill>
                  <a:prstClr val="black"/>
                </a:solidFill>
              </a:endParaRPr>
            </a:p>
          </p:txBody>
        </p:sp>
      </p:grpSp>
      <p:sp>
        <p:nvSpPr>
          <p:cNvPr id="5" name="ZoneTexte 4"/>
          <p:cNvSpPr txBox="1">
            <a:spLocks noChangeArrowheads="1"/>
          </p:cNvSpPr>
          <p:nvPr/>
        </p:nvSpPr>
        <p:spPr bwMode="auto">
          <a:xfrm>
            <a:off x="2201863" y="5114925"/>
            <a:ext cx="2016125" cy="646113"/>
          </a:xfrm>
          <a:prstGeom prst="rect">
            <a:avLst/>
          </a:prstGeom>
          <a:solidFill>
            <a:schemeClr val="bg2"/>
          </a:solidFill>
          <a:ln w="9525">
            <a:noFill/>
            <a:miter lim="800000"/>
            <a:headEnd/>
            <a:tailEnd/>
          </a:ln>
        </p:spPr>
        <p:txBody>
          <a:bodyPr>
            <a:spAutoFit/>
          </a:bodyPr>
          <a:lstStyle/>
          <a:p>
            <a:pPr algn="ctr"/>
            <a:r>
              <a:rPr lang="fr-BE" altLang="en-US">
                <a:solidFill>
                  <a:srgbClr val="000000"/>
                </a:solidFill>
                <a:cs typeface="Segoe UI" pitchFamily="34" charset="0"/>
              </a:rPr>
              <a:t>Less nesting habitat</a:t>
            </a:r>
          </a:p>
        </p:txBody>
      </p:sp>
      <p:grpSp>
        <p:nvGrpSpPr>
          <p:cNvPr id="19" name="Groupe 40"/>
          <p:cNvGrpSpPr/>
          <p:nvPr/>
        </p:nvGrpSpPr>
        <p:grpSpPr>
          <a:xfrm>
            <a:off x="6989240" y="2830239"/>
            <a:ext cx="1573957" cy="2251454"/>
            <a:chOff x="6989240" y="2830239"/>
            <a:chExt cx="1573957" cy="2251454"/>
          </a:xfrm>
          <a:solidFill>
            <a:schemeClr val="bg2"/>
          </a:solidFill>
        </p:grpSpPr>
        <p:cxnSp>
          <p:nvCxnSpPr>
            <p:cNvPr id="15" name="Connecteur droit avec flèche 14"/>
            <p:cNvCxnSpPr/>
            <p:nvPr/>
          </p:nvCxnSpPr>
          <p:spPr>
            <a:xfrm flipH="1">
              <a:off x="7384196" y="3199571"/>
              <a:ext cx="126364" cy="1882122"/>
            </a:xfrm>
            <a:prstGeom prst="straightConnector1">
              <a:avLst/>
            </a:prstGeom>
            <a:grpFill/>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6989240" y="2830239"/>
              <a:ext cx="1573957" cy="369332"/>
            </a:xfrm>
            <a:prstGeom prst="rect">
              <a:avLst/>
            </a:prstGeom>
            <a:grpFill/>
          </p:spPr>
          <p:txBody>
            <a:bodyPr wrap="none">
              <a:spAutoFit/>
            </a:bodyPr>
            <a:lstStyle/>
            <a:p>
              <a:pPr>
                <a:defRPr/>
              </a:pPr>
              <a:r>
                <a:rPr lang="fr-BE" dirty="0" err="1">
                  <a:solidFill>
                    <a:prstClr val="black"/>
                  </a:solidFill>
                </a:rPr>
                <a:t>Mechanisation</a:t>
              </a:r>
              <a:endParaRPr lang="fr-BE" dirty="0">
                <a:solidFill>
                  <a:prstClr val="black"/>
                </a:solidFill>
              </a:endParaRPr>
            </a:p>
          </p:txBody>
        </p:sp>
      </p:grpSp>
      <p:sp>
        <p:nvSpPr>
          <p:cNvPr id="34" name="Titel 1"/>
          <p:cNvSpPr txBox="1">
            <a:spLocks/>
          </p:cNvSpPr>
          <p:nvPr/>
        </p:nvSpPr>
        <p:spPr>
          <a:xfrm>
            <a:off x="395536" y="116632"/>
            <a:ext cx="5544616"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3200" b="1" i="0" u="none" strike="noStrike" kern="1200" cap="none" spc="-100" normalizeH="0" baseline="0" noProof="0" dirty="0" smtClean="0">
                <a:ln>
                  <a:noFill/>
                </a:ln>
                <a:solidFill>
                  <a:schemeClr val="tx2"/>
                </a:solidFill>
                <a:effectLst/>
                <a:uLnTx/>
                <a:uFillTx/>
                <a:latin typeface="Source Sans Pro"/>
                <a:ea typeface="+mj-ea"/>
                <a:cs typeface="Source Sans Pro"/>
              </a:rPr>
              <a:t>We know</a:t>
            </a:r>
            <a:r>
              <a:rPr kumimoji="0" lang="en-GB" sz="3200" b="1" i="0" u="none" strike="noStrike" kern="1200" cap="none" spc="-100" normalizeH="0" noProof="0" dirty="0" smtClean="0">
                <a:ln>
                  <a:noFill/>
                </a:ln>
                <a:solidFill>
                  <a:schemeClr val="tx2"/>
                </a:solidFill>
                <a:effectLst/>
                <a:uLnTx/>
                <a:uFillTx/>
                <a:latin typeface="Source Sans Pro"/>
                <a:ea typeface="+mj-ea"/>
                <a:cs typeface="Source Sans Pro"/>
              </a:rPr>
              <a:t> the causes of the crisis</a:t>
            </a:r>
            <a:endParaRPr kumimoji="0" lang="en-GB" sz="2000" b="0" i="0" u="none" strike="noStrike" kern="1200" cap="none" spc="-100" normalizeH="0" baseline="0" noProof="0" dirty="0">
              <a:ln>
                <a:noFill/>
              </a:ln>
              <a:solidFill>
                <a:schemeClr val="tx2"/>
              </a:solidFill>
              <a:effectLst/>
              <a:uLnTx/>
              <a:uFillTx/>
              <a:latin typeface="Source Sans Pro"/>
              <a:ea typeface="+mj-ea"/>
              <a:cs typeface="Source Sans Pro"/>
            </a:endParaRPr>
          </a:p>
        </p:txBody>
      </p:sp>
    </p:spTree>
    <p:extLst>
      <p:ext uri="{BB962C8B-B14F-4D97-AF65-F5344CB8AC3E}">
        <p14:creationId xmlns="" xmlns:p14="http://schemas.microsoft.com/office/powerpoint/2010/main" val="3422774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1"/>
          <p:cNvPicPr>
            <a:picLocks noChangeAspect="1"/>
          </p:cNvPicPr>
          <p:nvPr/>
        </p:nvPicPr>
        <p:blipFill>
          <a:blip r:embed="rId3" cstate="print"/>
          <a:srcRect/>
          <a:stretch>
            <a:fillRect/>
          </a:stretch>
        </p:blipFill>
        <p:spPr bwMode="auto">
          <a:xfrm>
            <a:off x="0" y="0"/>
            <a:ext cx="9201150" cy="6858000"/>
          </a:xfrm>
          <a:prstGeom prst="rect">
            <a:avLst/>
          </a:prstGeom>
          <a:noFill/>
          <a:ln w="9525">
            <a:noFill/>
            <a:miter lim="800000"/>
            <a:headEnd/>
            <a:tailEnd/>
          </a:ln>
        </p:spPr>
      </p:pic>
      <p:sp>
        <p:nvSpPr>
          <p:cNvPr id="13316" name="Titel 1"/>
          <p:cNvSpPr>
            <a:spLocks noGrp="1"/>
          </p:cNvSpPr>
          <p:nvPr>
            <p:ph type="title"/>
          </p:nvPr>
        </p:nvSpPr>
        <p:spPr>
          <a:xfrm>
            <a:off x="250825" y="409575"/>
            <a:ext cx="7850188" cy="1112838"/>
          </a:xfrm>
        </p:spPr>
        <p:txBody>
          <a:bodyPr/>
          <a:lstStyle/>
          <a:p>
            <a:r>
              <a:rPr lang="en-GB" altLang="en-US" sz="7200" dirty="0" smtClean="0">
                <a:latin typeface="Arial" charset="0"/>
              </a:rPr>
              <a:t/>
            </a:r>
            <a:br>
              <a:rPr lang="en-GB" altLang="en-US" sz="7200" dirty="0" smtClean="0">
                <a:latin typeface="Arial" charset="0"/>
              </a:rPr>
            </a:br>
            <a:r>
              <a:rPr lang="en-GB" altLang="en-US" sz="1800" dirty="0" smtClean="0">
                <a:latin typeface="Arial" charset="0"/>
              </a:rPr>
              <a:t>EU State of Nature Report 2015 based on Member State info</a:t>
            </a:r>
          </a:p>
        </p:txBody>
      </p:sp>
      <p:sp>
        <p:nvSpPr>
          <p:cNvPr id="5" name="Ellipse 4"/>
          <p:cNvSpPr/>
          <p:nvPr/>
        </p:nvSpPr>
        <p:spPr>
          <a:xfrm>
            <a:off x="1476375" y="1916113"/>
            <a:ext cx="1565275" cy="593725"/>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Rectangle 8"/>
          <p:cNvSpPr/>
          <p:nvPr/>
        </p:nvSpPr>
        <p:spPr>
          <a:xfrm>
            <a:off x="766763" y="5157788"/>
            <a:ext cx="5464175" cy="130651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19" name="Textfeld 14"/>
          <p:cNvSpPr txBox="1">
            <a:spLocks noChangeArrowheads="1"/>
          </p:cNvSpPr>
          <p:nvPr/>
        </p:nvSpPr>
        <p:spPr bwMode="auto">
          <a:xfrm>
            <a:off x="860425" y="6143625"/>
            <a:ext cx="3527425" cy="231775"/>
          </a:xfrm>
          <a:prstGeom prst="rect">
            <a:avLst/>
          </a:prstGeom>
          <a:noFill/>
          <a:ln w="9525">
            <a:noFill/>
            <a:miter lim="800000"/>
            <a:headEnd/>
            <a:tailEnd/>
          </a:ln>
        </p:spPr>
        <p:txBody>
          <a:bodyPr>
            <a:spAutoFit/>
          </a:bodyPr>
          <a:lstStyle/>
          <a:p>
            <a:r>
              <a:rPr lang="en-GB" altLang="en-US" sz="900" b="1">
                <a:cs typeface="Segoe UI" pitchFamily="34" charset="0"/>
              </a:rPr>
              <a:t>European Commission (2015): The State of Nature in the EU, p.32</a:t>
            </a:r>
            <a:endParaRPr lang="en-GB" altLang="en-US" sz="900">
              <a:cs typeface="Segoe UI" pitchFamily="34" charset="0"/>
            </a:endParaRPr>
          </a:p>
        </p:txBody>
      </p:sp>
      <p:pic>
        <p:nvPicPr>
          <p:cNvPr id="13320" name="Picture 2"/>
          <p:cNvPicPr>
            <a:picLocks noChangeAspect="1" noChangeArrowheads="1"/>
          </p:cNvPicPr>
          <p:nvPr/>
        </p:nvPicPr>
        <p:blipFill>
          <a:blip r:embed="rId4" cstate="print"/>
          <a:srcRect/>
          <a:stretch>
            <a:fillRect/>
          </a:stretch>
        </p:blipFill>
        <p:spPr bwMode="auto">
          <a:xfrm>
            <a:off x="766763" y="1939925"/>
            <a:ext cx="5464175" cy="4129088"/>
          </a:xfrm>
          <a:prstGeom prst="rect">
            <a:avLst/>
          </a:prstGeom>
          <a:solidFill>
            <a:schemeClr val="bg1">
              <a:alpha val="32156"/>
            </a:schemeClr>
          </a:solidFill>
          <a:ln w="9525">
            <a:noFill/>
            <a:miter lim="800000"/>
            <a:headEnd/>
            <a:tailEnd/>
          </a:ln>
        </p:spPr>
      </p:pic>
      <p:sp>
        <p:nvSpPr>
          <p:cNvPr id="10" name="Titel 1"/>
          <p:cNvSpPr txBox="1">
            <a:spLocks/>
          </p:cNvSpPr>
          <p:nvPr/>
        </p:nvSpPr>
        <p:spPr>
          <a:xfrm>
            <a:off x="395536" y="116632"/>
            <a:ext cx="5544616"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3200" b="1" spc="-100" dirty="0" smtClean="0">
                <a:solidFill>
                  <a:schemeClr val="tx2"/>
                </a:solidFill>
                <a:latin typeface="Source Sans Pro"/>
                <a:ea typeface="+mj-ea"/>
                <a:cs typeface="Source Sans Pro"/>
              </a:rPr>
              <a:t>Reasons for biodiversity loss</a:t>
            </a:r>
            <a:endParaRPr kumimoji="0" lang="en-GB" sz="2000" b="0" i="0" u="none" strike="noStrike" kern="1200" cap="none" spc="-100" normalizeH="0" baseline="0" noProof="0" dirty="0">
              <a:ln>
                <a:noFill/>
              </a:ln>
              <a:solidFill>
                <a:schemeClr val="tx2"/>
              </a:solidFill>
              <a:effectLst/>
              <a:uLnTx/>
              <a:uFillTx/>
              <a:latin typeface="Source Sans Pro"/>
              <a:ea typeface="+mj-ea"/>
              <a:cs typeface="Source Sans Pro"/>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smtClean="0"/>
              <a:t>PART III: The cap of today</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25</a:t>
            </a:fld>
            <a:endParaRPr lang="de-DE"/>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520" y="-171400"/>
            <a:ext cx="9144000" cy="990600"/>
          </a:xfrm>
        </p:spPr>
        <p:txBody>
          <a:bodyPr>
            <a:normAutofit/>
          </a:bodyPr>
          <a:lstStyle/>
          <a:p>
            <a:r>
              <a:rPr lang="en-GB" dirty="0" smtClean="0"/>
              <a:t>The current structure: 2 pillars, 4 regulations, 2 funds</a:t>
            </a:r>
            <a:endParaRPr lang="en-GB" dirty="0"/>
          </a:p>
        </p:txBody>
      </p:sp>
      <p:sp>
        <p:nvSpPr>
          <p:cNvPr id="3" name="Inhaltsplatzhalter 2"/>
          <p:cNvSpPr>
            <a:spLocks noGrp="1"/>
          </p:cNvSpPr>
          <p:nvPr>
            <p:ph idx="1"/>
          </p:nvPr>
        </p:nvSpPr>
        <p:spPr/>
        <p:txBody>
          <a:bodyPr>
            <a:normAutofit/>
          </a:bodyPr>
          <a:lstStyle/>
          <a:p>
            <a:pPr marL="342900" indent="-342900">
              <a:spcBef>
                <a:spcPct val="20000"/>
              </a:spcBef>
              <a:buClrTx/>
              <a:buSzTx/>
              <a:buFont typeface="Arial" panose="020B0604020202020204" pitchFamily="34" charset="0"/>
              <a:buChar char="•"/>
              <a:defRPr/>
            </a:pPr>
            <a:endParaRPr lang="de-DE" dirty="0" smtClean="0">
              <a:latin typeface="+mn-lt"/>
            </a:endParaRPr>
          </a:p>
          <a:p>
            <a:endParaRPr lang="en-GB" baseline="0"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26</a:t>
            </a:fld>
            <a:endParaRPr lang="de-DE"/>
          </a:p>
        </p:txBody>
      </p:sp>
      <p:sp>
        <p:nvSpPr>
          <p:cNvPr id="8" name="Rechteck 7"/>
          <p:cNvSpPr/>
          <p:nvPr/>
        </p:nvSpPr>
        <p:spPr>
          <a:xfrm>
            <a:off x="6084168" y="2276872"/>
            <a:ext cx="2664296" cy="288032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 Placeholder 5"/>
          <p:cNvSpPr txBox="1">
            <a:spLocks/>
          </p:cNvSpPr>
          <p:nvPr/>
        </p:nvSpPr>
        <p:spPr>
          <a:xfrm>
            <a:off x="5796136" y="2780928"/>
            <a:ext cx="2880320" cy="2664296"/>
          </a:xfrm>
          <a:prstGeom prst="rect">
            <a:avLst/>
          </a:prstGeom>
        </p:spPr>
        <p:txBody>
          <a:bodyPr>
            <a:noAutofit/>
          </a:bodyPr>
          <a:lstStyle/>
          <a:p>
            <a:pPr marL="342900" indent="-342900" eaLnBrk="0" fontAlgn="base" hangingPunct="0">
              <a:spcBef>
                <a:spcPct val="20000"/>
              </a:spcBef>
              <a:spcAft>
                <a:spcPct val="0"/>
              </a:spcAft>
              <a:defRPr/>
            </a:pPr>
            <a:r>
              <a:rPr lang="en-US" altLang="en-US" sz="1600" b="1" dirty="0" smtClean="0">
                <a:solidFill>
                  <a:schemeClr val="bg1"/>
                </a:solidFill>
                <a:latin typeface="Arial" panose="020B0604020202020204" pitchFamily="34" charset="0"/>
                <a:cs typeface="Segoe UI" pitchFamily="34" charset="0"/>
              </a:rPr>
              <a:t>	</a:t>
            </a:r>
            <a:r>
              <a:rPr kumimoji="0" lang="en-US" altLang="en-US" sz="16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Pillar 2: </a:t>
            </a:r>
          </a:p>
          <a:p>
            <a:pPr marL="342900" indent="-342900" eaLnBrk="0" fontAlgn="base" hangingPunct="0">
              <a:spcBef>
                <a:spcPct val="20000"/>
              </a:spcBef>
              <a:spcAft>
                <a:spcPct val="0"/>
              </a:spcAft>
              <a:defRPr/>
            </a:pP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Multi-annual</a:t>
            </a:r>
            <a:r>
              <a:rPr kumimoji="0" lang="en-US" altLang="en-US" sz="1600" b="0" i="0" u="none" strike="noStrike" kern="1200" cap="none" spc="0" normalizeH="0" noProof="0" dirty="0" smtClean="0">
                <a:ln>
                  <a:noFill/>
                </a:ln>
                <a:solidFill>
                  <a:schemeClr val="bg1"/>
                </a:solidFill>
                <a:effectLst/>
                <a:uLnTx/>
                <a:uFillTx/>
                <a:latin typeface="Arial" panose="020B0604020202020204" pitchFamily="34" charset="0"/>
                <a:ea typeface="+mn-ea"/>
                <a:cs typeface="Segoe UI" pitchFamily="34" charset="0"/>
              </a:rPr>
              <a:t> </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rural development schemes programmed by Member States/regions</a:t>
            </a:r>
            <a:r>
              <a:rPr kumimoji="0" lang="en-US" altLang="en-US" sz="1600" b="0" i="0" u="none" strike="noStrike" kern="1200" cap="none" spc="0" normalizeH="0" noProof="0" dirty="0" smtClean="0">
                <a:ln>
                  <a:noFill/>
                </a:ln>
                <a:solidFill>
                  <a:schemeClr val="bg1"/>
                </a:solidFill>
                <a:effectLst/>
                <a:uLnTx/>
                <a:uFillTx/>
                <a:latin typeface="Arial" panose="020B0604020202020204" pitchFamily="34" charset="0"/>
                <a:ea typeface="+mn-ea"/>
                <a:cs typeface="Segoe UI" pitchFamily="34" charset="0"/>
              </a:rPr>
              <a:t> </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based on 6 priorities </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a:t>
            </a:r>
            <a:r>
              <a:rPr lang="en-US" altLang="en-US" sz="1600" u="sng" dirty="0" smtClean="0">
                <a:solidFill>
                  <a:schemeClr val="bg1"/>
                </a:solidFill>
                <a:latin typeface="Arial" panose="020B0604020202020204" pitchFamily="34" charset="0"/>
                <a:cs typeface="Segoe UI" pitchFamily="34" charset="0"/>
              </a:rPr>
              <a:t>Regulation </a:t>
            </a:r>
            <a:r>
              <a:rPr lang="en-US" altLang="en-US" sz="1600" u="sng" dirty="0" smtClean="0">
                <a:solidFill>
                  <a:schemeClr val="bg1"/>
                </a:solidFill>
                <a:latin typeface="Arial" panose="020B0604020202020204" pitchFamily="34" charset="0"/>
                <a:cs typeface="Segoe UI" pitchFamily="34" charset="0"/>
              </a:rPr>
              <a:t>(EU) No 1305/2013</a:t>
            </a:r>
            <a:endParaRPr kumimoji="0" lang="en-US" altLang="en-US" sz="1600" b="0" i="0" u="sng"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endParaRPr>
          </a:p>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endPar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endParaRPr>
          </a:p>
        </p:txBody>
      </p:sp>
      <p:sp>
        <p:nvSpPr>
          <p:cNvPr id="11" name="Rechteck 10"/>
          <p:cNvSpPr/>
          <p:nvPr/>
        </p:nvSpPr>
        <p:spPr>
          <a:xfrm>
            <a:off x="251520" y="5301208"/>
            <a:ext cx="8712968" cy="1152128"/>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 Placeholder 5"/>
          <p:cNvSpPr txBox="1">
            <a:spLocks/>
          </p:cNvSpPr>
          <p:nvPr/>
        </p:nvSpPr>
        <p:spPr>
          <a:xfrm>
            <a:off x="323528" y="5517232"/>
            <a:ext cx="8352928" cy="720080"/>
          </a:xfrm>
          <a:prstGeom prst="rect">
            <a:avLst/>
          </a:prstGeom>
        </p:spPr>
        <p:txBody>
          <a:bodyPr>
            <a:noAutofit/>
          </a:bodyPr>
          <a:lstStyle/>
          <a:p>
            <a:pPr marL="342900" indent="-342900" eaLnBrk="0" fontAlgn="base" hangingPunct="0">
              <a:spcBef>
                <a:spcPct val="20000"/>
              </a:spcBef>
              <a:spcAft>
                <a:spcPct val="0"/>
              </a:spcAft>
              <a:defRPr/>
            </a:pPr>
            <a:r>
              <a:rPr kumimoji="0" lang="en-US" altLang="en-US" sz="16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Financing and monitoring (horizontal</a:t>
            </a:r>
            <a:r>
              <a:rPr kumimoji="0" lang="en-US" altLang="en-US" sz="1600" b="1" i="0" u="none" strike="noStrike" kern="1200" cap="none" spc="0" normalizeH="0" noProof="0" dirty="0" smtClean="0">
                <a:ln>
                  <a:noFill/>
                </a:ln>
                <a:solidFill>
                  <a:schemeClr val="bg1"/>
                </a:solidFill>
                <a:effectLst/>
                <a:uLnTx/>
                <a:uFillTx/>
                <a:latin typeface="Arial" panose="020B0604020202020204" pitchFamily="34" charset="0"/>
                <a:ea typeface="+mn-ea"/>
                <a:cs typeface="Segoe UI" pitchFamily="34" charset="0"/>
              </a:rPr>
              <a:t> Regulation </a:t>
            </a:r>
            <a:r>
              <a:rPr lang="en-US" altLang="en-US" sz="1600" b="1" dirty="0" smtClean="0">
                <a:solidFill>
                  <a:schemeClr val="bg1"/>
                </a:solidFill>
                <a:latin typeface="Arial" panose="020B0604020202020204" pitchFamily="34" charset="0"/>
                <a:cs typeface="Segoe UI" pitchFamily="34" charset="0"/>
              </a:rPr>
              <a:t>(EU) No 1306/2013): </a:t>
            </a:r>
            <a:r>
              <a:rPr lang="en-US" altLang="en-US" sz="1600" dirty="0" smtClean="0">
                <a:solidFill>
                  <a:schemeClr val="bg1"/>
                </a:solidFill>
                <a:latin typeface="Arial" panose="020B0604020202020204" pitchFamily="34" charset="0"/>
                <a:cs typeface="Segoe UI" pitchFamily="34" charset="0"/>
              </a:rPr>
              <a:t>rules for CAP expenditure, farm advisory system, control systems and cross-compliance </a:t>
            </a:r>
            <a:endParaRPr kumimoji="0" lang="en-US" altLang="en-US" sz="160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endParaRPr>
          </a:p>
        </p:txBody>
      </p:sp>
      <p:sp>
        <p:nvSpPr>
          <p:cNvPr id="14" name="Rechteck 13"/>
          <p:cNvSpPr/>
          <p:nvPr/>
        </p:nvSpPr>
        <p:spPr>
          <a:xfrm>
            <a:off x="683568" y="1916832"/>
            <a:ext cx="3096344" cy="324036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 Placeholder 5"/>
          <p:cNvSpPr txBox="1">
            <a:spLocks/>
          </p:cNvSpPr>
          <p:nvPr/>
        </p:nvSpPr>
        <p:spPr>
          <a:xfrm>
            <a:off x="467544" y="2276872"/>
            <a:ext cx="3240360" cy="3024336"/>
          </a:xfrm>
          <a:prstGeom prst="rect">
            <a:avLst/>
          </a:prstGeom>
        </p:spPr>
        <p:txBody>
          <a:bodyPr>
            <a:noAutofit/>
          </a:bodyPr>
          <a:lstStyle/>
          <a:p>
            <a:pPr marL="342900" indent="-342900" eaLnBrk="0" fontAlgn="base" hangingPunct="0">
              <a:spcBef>
                <a:spcPct val="20000"/>
              </a:spcBef>
              <a:spcAft>
                <a:spcPct val="0"/>
              </a:spcAft>
              <a:defRPr/>
            </a:pPr>
            <a:r>
              <a:rPr kumimoji="0" lang="en-US" altLang="en-US" sz="1600" b="1"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Pillar 1:</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a:t>
            </a:r>
          </a:p>
          <a:p>
            <a:pPr marL="342900" indent="-342900" eaLnBrk="0" fontAlgn="base" hangingPunct="0">
              <a:spcBef>
                <a:spcPct val="20000"/>
              </a:spcBef>
              <a:spcAft>
                <a:spcPct val="0"/>
              </a:spcAft>
              <a:defRPr/>
            </a:pPr>
            <a:r>
              <a:rPr lang="en-US" altLang="en-US" sz="1600" dirty="0" smtClean="0">
                <a:solidFill>
                  <a:schemeClr val="bg1"/>
                </a:solidFill>
                <a:latin typeface="Arial" panose="020B0604020202020204" pitchFamily="34" charset="0"/>
                <a:cs typeface="Segoe UI" pitchFamily="34" charset="0"/>
              </a:rPr>
              <a:t>	</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Annual direct payments to </a:t>
            </a:r>
            <a:r>
              <a:rPr lang="en-US" altLang="en-US" sz="1600" dirty="0" smtClean="0">
                <a:solidFill>
                  <a:schemeClr val="bg1"/>
                </a:solidFill>
                <a:latin typeface="Arial" panose="020B0604020202020204" pitchFamily="34" charset="0"/>
                <a:cs typeface="Segoe UI" pitchFamily="34" charset="0"/>
              </a:rPr>
              <a:t>“active” </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farmers (</a:t>
            </a:r>
            <a:r>
              <a:rPr kumimoji="0" lang="en-US" altLang="en-US" sz="1600" b="0" i="0" u="none" strike="noStrike" kern="1200" cap="none" spc="0" normalizeH="0" baseline="0" noProof="0" dirty="0" err="1" smtClean="0">
                <a:ln>
                  <a:noFill/>
                </a:ln>
                <a:solidFill>
                  <a:schemeClr val="bg1"/>
                </a:solidFill>
                <a:effectLst/>
                <a:uLnTx/>
                <a:uFillTx/>
                <a:latin typeface="Arial" panose="020B0604020202020204" pitchFamily="34" charset="0"/>
                <a:ea typeface="+mn-ea"/>
                <a:cs typeface="Segoe UI" pitchFamily="34" charset="0"/>
              </a:rPr>
              <a:t>mandator</a:t>
            </a:r>
            <a:r>
              <a:rPr lang="en-US" altLang="en-US" sz="1600" dirty="0" smtClean="0">
                <a:solidFill>
                  <a:schemeClr val="bg1"/>
                </a:solidFill>
                <a:latin typeface="Arial" panose="020B0604020202020204" pitchFamily="34" charset="0"/>
                <a:cs typeface="Segoe UI" pitchFamily="34" charset="0"/>
              </a:rPr>
              <a:t>y g</a:t>
            </a:r>
            <a:r>
              <a:rPr kumimoji="0" lang="en-US" altLang="en-US" sz="1600" b="0" i="0" u="none" strike="noStrike" kern="1200" cap="none" spc="0" normalizeH="0" baseline="0" noProof="0" dirty="0" err="1" smtClean="0">
                <a:ln>
                  <a:noFill/>
                </a:ln>
                <a:solidFill>
                  <a:schemeClr val="bg1"/>
                </a:solidFill>
                <a:effectLst/>
                <a:uLnTx/>
                <a:uFillTx/>
                <a:latin typeface="Arial" panose="020B0604020202020204" pitchFamily="34" charset="0"/>
                <a:ea typeface="+mn-ea"/>
                <a:cs typeface="Segoe UI" pitchFamily="34" charset="0"/>
              </a:rPr>
              <a:t>reening</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 young farmers,</a:t>
            </a:r>
            <a:r>
              <a:rPr kumimoji="0" lang="en-US" altLang="en-US" sz="1600" b="0" i="0" u="none" strike="noStrike" kern="1200" cap="none" spc="0" normalizeH="0" noProof="0" dirty="0" smtClean="0">
                <a:ln>
                  <a:noFill/>
                </a:ln>
                <a:solidFill>
                  <a:schemeClr val="bg1"/>
                </a:solidFill>
                <a:effectLst/>
                <a:uLnTx/>
                <a:uFillTx/>
                <a:latin typeface="Arial" panose="020B0604020202020204" pitchFamily="34" charset="0"/>
                <a:ea typeface="+mn-ea"/>
                <a:cs typeface="Segoe UI" pitchFamily="34" charset="0"/>
              </a:rPr>
              <a:t> etc.</a:t>
            </a:r>
            <a:r>
              <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a:t>
            </a:r>
            <a:r>
              <a:rPr kumimoji="0" lang="en-US" altLang="en-US" sz="1600" b="0" i="0" u="sng"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Direct Payment </a:t>
            </a:r>
            <a:r>
              <a:rPr lang="en-US" altLang="en-US" sz="1600" u="sng" dirty="0" smtClean="0">
                <a:solidFill>
                  <a:schemeClr val="bg1"/>
                </a:solidFill>
                <a:latin typeface="Arial" panose="020B0604020202020204" pitchFamily="34" charset="0"/>
                <a:cs typeface="Segoe UI" pitchFamily="34" charset="0"/>
              </a:rPr>
              <a:t>Regulation </a:t>
            </a:r>
            <a:r>
              <a:rPr lang="en-US" altLang="en-US" sz="1600" dirty="0" smtClean="0">
                <a:solidFill>
                  <a:schemeClr val="bg1"/>
                </a:solidFill>
                <a:latin typeface="Arial" panose="020B0604020202020204" pitchFamily="34" charset="0"/>
                <a:cs typeface="Segoe UI" pitchFamily="34" charset="0"/>
              </a:rPr>
              <a:t>(EU) No 1307/2013 )</a:t>
            </a:r>
          </a:p>
          <a:p>
            <a:pPr marL="342900" indent="-342900" eaLnBrk="0" fontAlgn="base" hangingPunct="0">
              <a:spcBef>
                <a:spcPct val="20000"/>
              </a:spcBef>
              <a:spcAft>
                <a:spcPct val="0"/>
              </a:spcAft>
              <a:defRPr/>
            </a:pPr>
            <a:endParaRPr kumimoji="0" lang="en-US" altLang="en-US" sz="1600" b="0" i="0" u="none"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endParaRPr>
          </a:p>
          <a:p>
            <a:pPr marL="342900" indent="-342900" eaLnBrk="0" fontAlgn="base" hangingPunct="0">
              <a:spcBef>
                <a:spcPct val="20000"/>
              </a:spcBef>
              <a:spcAft>
                <a:spcPct val="0"/>
              </a:spcAft>
              <a:buFont typeface="Arial" panose="020B0604020202020204" pitchFamily="34" charset="0"/>
              <a:buChar char="•"/>
              <a:defRPr/>
            </a:pPr>
            <a:r>
              <a:rPr kumimoji="0" lang="en-US" altLang="en-US" sz="1600" i="0" u="sng" strike="noStrike" kern="1200" cap="none" spc="0" normalizeH="0" baseline="0" noProof="0" dirty="0" smtClean="0">
                <a:ln>
                  <a:noFill/>
                </a:ln>
                <a:solidFill>
                  <a:schemeClr val="bg1"/>
                </a:solidFill>
                <a:effectLst/>
                <a:uLnTx/>
                <a:uFillTx/>
                <a:latin typeface="Arial" panose="020B0604020202020204" pitchFamily="34" charset="0"/>
                <a:ea typeface="+mn-ea"/>
                <a:cs typeface="Segoe UI" pitchFamily="34" charset="0"/>
              </a:rPr>
              <a:t>Market </a:t>
            </a:r>
            <a:r>
              <a:rPr lang="en-US" altLang="en-US" sz="1600" u="sng" dirty="0" smtClean="0">
                <a:solidFill>
                  <a:schemeClr val="bg1"/>
                </a:solidFill>
                <a:latin typeface="Arial" panose="020B0604020202020204" pitchFamily="34" charset="0"/>
                <a:cs typeface="Segoe UI" pitchFamily="34" charset="0"/>
              </a:rPr>
              <a:t>measures Regulation (EU) No 1308/2013</a:t>
            </a:r>
          </a:p>
        </p:txBody>
      </p:sp>
      <p:sp>
        <p:nvSpPr>
          <p:cNvPr id="16" name="Pfeil nach unten 15"/>
          <p:cNvSpPr/>
          <p:nvPr/>
        </p:nvSpPr>
        <p:spPr>
          <a:xfrm rot="2615451">
            <a:off x="6235636" y="1743013"/>
            <a:ext cx="504056" cy="432048"/>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xtfeld 16"/>
          <p:cNvSpPr txBox="1"/>
          <p:nvPr/>
        </p:nvSpPr>
        <p:spPr>
          <a:xfrm>
            <a:off x="6300192" y="1177588"/>
            <a:ext cx="3168352" cy="523220"/>
          </a:xfrm>
          <a:prstGeom prst="rect">
            <a:avLst/>
          </a:prstGeom>
          <a:noFill/>
        </p:spPr>
        <p:txBody>
          <a:bodyPr wrap="square" rtlCol="0">
            <a:spAutoFit/>
          </a:bodyPr>
          <a:lstStyle/>
          <a:p>
            <a:r>
              <a:rPr lang="en-US" altLang="en-US" sz="1400" b="1" dirty="0" smtClean="0">
                <a:latin typeface="Arial" panose="020B0604020202020204" pitchFamily="34" charset="0"/>
                <a:cs typeface="Segoe UI" pitchFamily="34" charset="0"/>
              </a:rPr>
              <a:t>European Agricultural Fund for Rural Development (EAFRD)</a:t>
            </a:r>
            <a:endParaRPr lang="de-DE" sz="1400" b="1" dirty="0"/>
          </a:p>
        </p:txBody>
      </p:sp>
      <p:sp>
        <p:nvSpPr>
          <p:cNvPr id="18" name="Pfeil nach unten 17"/>
          <p:cNvSpPr/>
          <p:nvPr/>
        </p:nvSpPr>
        <p:spPr>
          <a:xfrm rot="19078961">
            <a:off x="2884966" y="1348571"/>
            <a:ext cx="432048" cy="504056"/>
          </a:xfrm>
          <a:prstGeom prst="downArrow">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p:cNvSpPr txBox="1"/>
          <p:nvPr/>
        </p:nvSpPr>
        <p:spPr>
          <a:xfrm>
            <a:off x="35496" y="891297"/>
            <a:ext cx="3096344" cy="1169551"/>
          </a:xfrm>
          <a:prstGeom prst="rect">
            <a:avLst/>
          </a:prstGeom>
          <a:noFill/>
        </p:spPr>
        <p:txBody>
          <a:bodyPr wrap="square" rtlCol="0">
            <a:spAutoFit/>
          </a:bodyPr>
          <a:lstStyle/>
          <a:p>
            <a:r>
              <a:rPr lang="en-US" altLang="en-US" sz="1400" b="1" dirty="0" smtClean="0">
                <a:latin typeface="Arial" panose="020B0604020202020204" pitchFamily="34" charset="0"/>
                <a:cs typeface="Segoe UI" pitchFamily="34" charset="0"/>
              </a:rPr>
              <a:t>European Agricultural Guarantee Fund (EAGF) – also includes promotion and school fruit scheme, etc. </a:t>
            </a:r>
          </a:p>
          <a:p>
            <a:endParaRPr lang="de-DE"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linds(horizont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14" grpId="0" animBg="1"/>
      <p:bldP spid="15" grpId="0"/>
      <p:bldP spid="16" grpId="0" animBg="1"/>
      <p:bldP spid="17" grpId="0"/>
      <p:bldP spid="18" grpId="0" animBg="1"/>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Pillar</a:t>
            </a:r>
            <a:r>
              <a:rPr lang="de-DE" dirty="0" smtClean="0"/>
              <a:t> 1: </a:t>
            </a:r>
            <a:r>
              <a:rPr lang="de-DE" dirty="0" err="1" smtClean="0"/>
              <a:t>measures</a:t>
            </a:r>
            <a:endParaRPr lang="de-DE" dirty="0"/>
          </a:p>
        </p:txBody>
      </p:sp>
      <p:sp>
        <p:nvSpPr>
          <p:cNvPr id="3" name="Inhaltsplatzhalter 2"/>
          <p:cNvSpPr>
            <a:spLocks noGrp="1"/>
          </p:cNvSpPr>
          <p:nvPr>
            <p:ph idx="1"/>
          </p:nvPr>
        </p:nvSpPr>
        <p:spPr/>
        <p:txBody>
          <a:bodyPr/>
          <a:lstStyle/>
          <a:p>
            <a:pPr>
              <a:buFont typeface="Arial" pitchFamily="34" charset="0"/>
              <a:buChar char="•"/>
            </a:pPr>
            <a:r>
              <a:rPr lang="en-US" dirty="0" smtClean="0"/>
              <a:t>basic payment (#/ha)</a:t>
            </a:r>
          </a:p>
          <a:p>
            <a:pPr>
              <a:buFont typeface="Arial" pitchFamily="34" charset="0"/>
              <a:buChar char="•"/>
            </a:pPr>
            <a:r>
              <a:rPr lang="en-US" dirty="0" smtClean="0"/>
              <a:t>a ‘green’ direct payment for agricultural practices beneficial for the climate and the environment, </a:t>
            </a:r>
          </a:p>
          <a:p>
            <a:pPr>
              <a:buFont typeface="Arial" pitchFamily="34" charset="0"/>
              <a:buChar char="•"/>
            </a:pPr>
            <a:r>
              <a:rPr lang="en-US" dirty="0" smtClean="0"/>
              <a:t>a payment to young farmers,</a:t>
            </a:r>
          </a:p>
          <a:p>
            <a:pPr>
              <a:buFont typeface="Arial" pitchFamily="34" charset="0"/>
              <a:buChar char="•"/>
            </a:pPr>
            <a:r>
              <a:rPr lang="en-US" dirty="0" smtClean="0"/>
              <a:t>(where applied) a redistributive payment to provide improved  support to small and middle-size farms, </a:t>
            </a:r>
          </a:p>
          <a:p>
            <a:pPr>
              <a:buFont typeface="Arial" pitchFamily="34" charset="0"/>
              <a:buChar char="•"/>
            </a:pPr>
            <a:r>
              <a:rPr lang="en-US" dirty="0" smtClean="0"/>
              <a:t>(where applied) payments for areas with natural constraints,</a:t>
            </a:r>
          </a:p>
          <a:p>
            <a:pPr>
              <a:buFont typeface="Arial" pitchFamily="34" charset="0"/>
              <a:buChar char="•"/>
            </a:pPr>
            <a:r>
              <a:rPr lang="en-US" dirty="0" smtClean="0"/>
              <a:t>(where applied) a small farmers scheme, </a:t>
            </a:r>
          </a:p>
          <a:p>
            <a:pPr>
              <a:buFont typeface="Arial" pitchFamily="34" charset="0"/>
              <a:buChar char="•"/>
            </a:pPr>
            <a:r>
              <a:rPr lang="en-US" dirty="0" smtClean="0"/>
              <a:t>and (where applied) voluntary Support coupled to production</a:t>
            </a:r>
            <a:endParaRPr lang="de-DE"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27</a:t>
            </a:fld>
            <a:endParaRPr lang="de-DE"/>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28</a:t>
            </a:fld>
            <a:endParaRPr lang="de-DE"/>
          </a:p>
        </p:txBody>
      </p:sp>
      <p:sp>
        <p:nvSpPr>
          <p:cNvPr id="5" name="Textplatzhalter 4"/>
          <p:cNvSpPr>
            <a:spLocks noGrp="1"/>
          </p:cNvSpPr>
          <p:nvPr>
            <p:ph type="body" sz="quarter" idx="13"/>
          </p:nvPr>
        </p:nvSpPr>
        <p:spPr/>
        <p:txBody>
          <a:bodyPr/>
          <a:lstStyle/>
          <a:p>
            <a:endParaRPr lang="de-DE"/>
          </a:p>
        </p:txBody>
      </p:sp>
      <p:pic>
        <p:nvPicPr>
          <p:cNvPr id="3074" name="Picture 2" descr="http://capreform.eu/wp-content/uploads/2017/12/DP-per-hectare-PEA-2015.jpg"/>
          <p:cNvPicPr>
            <a:picLocks noChangeAspect="1" noChangeArrowheads="1"/>
          </p:cNvPicPr>
          <p:nvPr/>
        </p:nvPicPr>
        <p:blipFill>
          <a:blip r:embed="rId3" cstate="print"/>
          <a:srcRect/>
          <a:stretch>
            <a:fillRect/>
          </a:stretch>
        </p:blipFill>
        <p:spPr bwMode="auto">
          <a:xfrm>
            <a:off x="539552" y="-181004"/>
            <a:ext cx="7992888" cy="7039004"/>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Pillar</a:t>
            </a:r>
            <a:r>
              <a:rPr lang="de-DE" dirty="0" smtClean="0"/>
              <a:t> 2: </a:t>
            </a:r>
            <a:r>
              <a:rPr lang="de-DE" dirty="0" err="1" smtClean="0"/>
              <a:t>measures</a:t>
            </a:r>
            <a:endParaRPr lang="de-DE" dirty="0"/>
          </a:p>
        </p:txBody>
      </p:sp>
      <p:sp>
        <p:nvSpPr>
          <p:cNvPr id="3" name="Inhaltsplatzhalter 2"/>
          <p:cNvSpPr>
            <a:spLocks noGrp="1"/>
          </p:cNvSpPr>
          <p:nvPr>
            <p:ph idx="1"/>
          </p:nvPr>
        </p:nvSpPr>
        <p:spPr/>
        <p:txBody>
          <a:bodyPr/>
          <a:lstStyle/>
          <a:p>
            <a:pPr>
              <a:buFont typeface="Arial" pitchFamily="34" charset="0"/>
              <a:buChar char="•"/>
            </a:pPr>
            <a:r>
              <a:rPr lang="de-DE" dirty="0" smtClean="0"/>
              <a:t>118 Rural Development Programmes</a:t>
            </a:r>
          </a:p>
          <a:p>
            <a:pPr>
              <a:buFont typeface="Arial" pitchFamily="34" charset="0"/>
              <a:buChar char="•"/>
            </a:pPr>
            <a:r>
              <a:rPr lang="de-DE" dirty="0" smtClean="0"/>
              <a:t>Over 20 different </a:t>
            </a:r>
            <a:r>
              <a:rPr lang="de-DE" dirty="0" err="1" smtClean="0"/>
              <a:t>measures</a:t>
            </a:r>
            <a:endParaRPr lang="de-DE" dirty="0" smtClean="0"/>
          </a:p>
          <a:p>
            <a:pPr lvl="2">
              <a:buFont typeface="Arial" pitchFamily="34" charset="0"/>
              <a:buChar char="•"/>
            </a:pPr>
            <a:r>
              <a:rPr lang="de-DE" dirty="0" smtClean="0"/>
              <a:t>Investments, </a:t>
            </a:r>
            <a:r>
              <a:rPr lang="de-DE" dirty="0" err="1" smtClean="0"/>
              <a:t>Risk</a:t>
            </a:r>
            <a:r>
              <a:rPr lang="de-DE" dirty="0" smtClean="0"/>
              <a:t> </a:t>
            </a:r>
            <a:r>
              <a:rPr lang="de-DE" dirty="0" err="1" smtClean="0"/>
              <a:t>management</a:t>
            </a:r>
            <a:r>
              <a:rPr lang="de-DE" dirty="0" smtClean="0"/>
              <a:t>, Farm </a:t>
            </a:r>
            <a:r>
              <a:rPr lang="de-DE" dirty="0" err="1" smtClean="0"/>
              <a:t>and</a:t>
            </a:r>
            <a:r>
              <a:rPr lang="de-DE" dirty="0" smtClean="0"/>
              <a:t> </a:t>
            </a:r>
            <a:r>
              <a:rPr lang="de-DE" dirty="0" err="1" smtClean="0"/>
              <a:t>business</a:t>
            </a:r>
            <a:r>
              <a:rPr lang="de-DE" dirty="0" smtClean="0"/>
              <a:t> </a:t>
            </a:r>
            <a:r>
              <a:rPr lang="de-DE" dirty="0" err="1" smtClean="0"/>
              <a:t>development</a:t>
            </a:r>
            <a:endParaRPr lang="de-DE" dirty="0" smtClean="0"/>
          </a:p>
          <a:p>
            <a:pPr lvl="2">
              <a:buFont typeface="Arial" pitchFamily="34" charset="0"/>
              <a:buChar char="•"/>
            </a:pPr>
            <a:r>
              <a:rPr lang="de-DE" dirty="0" err="1" smtClean="0"/>
              <a:t>Agri</a:t>
            </a:r>
            <a:r>
              <a:rPr lang="de-DE" dirty="0" smtClean="0"/>
              <a:t>/</a:t>
            </a:r>
            <a:r>
              <a:rPr lang="de-DE" dirty="0" err="1" smtClean="0"/>
              <a:t>Forest-environment-climate</a:t>
            </a:r>
            <a:r>
              <a:rPr lang="de-DE" dirty="0" smtClean="0"/>
              <a:t>, </a:t>
            </a:r>
            <a:r>
              <a:rPr lang="de-DE" dirty="0" err="1" smtClean="0"/>
              <a:t>organic</a:t>
            </a:r>
            <a:r>
              <a:rPr lang="de-DE" dirty="0" smtClean="0"/>
              <a:t> </a:t>
            </a:r>
            <a:r>
              <a:rPr lang="de-DE" dirty="0" err="1" smtClean="0"/>
              <a:t>farming</a:t>
            </a:r>
            <a:r>
              <a:rPr lang="de-DE" dirty="0" smtClean="0"/>
              <a:t>, </a:t>
            </a:r>
            <a:r>
              <a:rPr lang="de-DE" dirty="0" err="1" smtClean="0"/>
              <a:t>animal</a:t>
            </a:r>
            <a:r>
              <a:rPr lang="de-DE" dirty="0" smtClean="0"/>
              <a:t> </a:t>
            </a:r>
            <a:r>
              <a:rPr lang="de-DE" dirty="0" err="1" smtClean="0"/>
              <a:t>welfare</a:t>
            </a:r>
            <a:r>
              <a:rPr lang="de-DE" dirty="0" smtClean="0"/>
              <a:t>, Natura 2000 </a:t>
            </a:r>
            <a:r>
              <a:rPr lang="de-DE" dirty="0" err="1" smtClean="0"/>
              <a:t>and</a:t>
            </a:r>
            <a:r>
              <a:rPr lang="de-DE" dirty="0" smtClean="0"/>
              <a:t> </a:t>
            </a:r>
            <a:r>
              <a:rPr lang="de-DE" dirty="0" err="1" smtClean="0"/>
              <a:t>Water</a:t>
            </a:r>
            <a:r>
              <a:rPr lang="de-DE" dirty="0" smtClean="0"/>
              <a:t> Framework </a:t>
            </a:r>
            <a:r>
              <a:rPr lang="de-DE" dirty="0" err="1" smtClean="0"/>
              <a:t>Directive</a:t>
            </a:r>
            <a:endParaRPr lang="de-DE" dirty="0" smtClean="0"/>
          </a:p>
          <a:p>
            <a:pPr lvl="2">
              <a:buFont typeface="Arial" pitchFamily="34" charset="0"/>
              <a:buChar char="•"/>
            </a:pPr>
            <a:r>
              <a:rPr lang="de-DE" dirty="0" smtClean="0"/>
              <a:t>Areas </a:t>
            </a:r>
            <a:r>
              <a:rPr lang="de-DE" dirty="0" err="1" smtClean="0"/>
              <a:t>of</a:t>
            </a:r>
            <a:r>
              <a:rPr lang="de-DE" dirty="0" smtClean="0"/>
              <a:t> Natural </a:t>
            </a:r>
            <a:r>
              <a:rPr lang="de-DE" dirty="0" err="1" smtClean="0"/>
              <a:t>Constraints</a:t>
            </a:r>
            <a:endParaRPr lang="de-DE" dirty="0" smtClean="0"/>
          </a:p>
          <a:p>
            <a:pPr lvl="2">
              <a:buFont typeface="Arial" pitchFamily="34" charset="0"/>
              <a:buChar char="•"/>
            </a:pPr>
            <a:r>
              <a:rPr lang="de-DE" dirty="0" smtClean="0"/>
              <a:t>Leader</a:t>
            </a:r>
            <a:r>
              <a:rPr lang="de-DE" dirty="0" smtClean="0"/>
              <a:t>, </a:t>
            </a:r>
            <a:r>
              <a:rPr lang="de-DE" dirty="0" err="1" smtClean="0"/>
              <a:t>Cooperation</a:t>
            </a:r>
            <a:endParaRPr lang="de-DE" dirty="0" smtClean="0"/>
          </a:p>
          <a:p>
            <a:pPr lvl="2">
              <a:buFont typeface="Arial" pitchFamily="34" charset="0"/>
              <a:buChar char="•"/>
            </a:pPr>
            <a:r>
              <a:rPr lang="de-DE" dirty="0" smtClean="0"/>
              <a:t>Basic </a:t>
            </a:r>
            <a:r>
              <a:rPr lang="de-DE" dirty="0" err="1" smtClean="0"/>
              <a:t>services</a:t>
            </a:r>
            <a:r>
              <a:rPr lang="de-DE" dirty="0" smtClean="0"/>
              <a:t> </a:t>
            </a:r>
            <a:r>
              <a:rPr lang="de-DE" dirty="0" err="1" smtClean="0"/>
              <a:t>and</a:t>
            </a:r>
            <a:r>
              <a:rPr lang="de-DE" dirty="0" smtClean="0"/>
              <a:t> </a:t>
            </a:r>
            <a:r>
              <a:rPr lang="de-DE" dirty="0" err="1" smtClean="0"/>
              <a:t>village</a:t>
            </a:r>
            <a:r>
              <a:rPr lang="de-DE" dirty="0" smtClean="0"/>
              <a:t> </a:t>
            </a:r>
            <a:r>
              <a:rPr lang="de-DE" dirty="0" err="1" smtClean="0"/>
              <a:t>renewal</a:t>
            </a:r>
            <a:endParaRPr lang="de-DE" dirty="0" smtClean="0"/>
          </a:p>
          <a:p>
            <a:pPr lvl="2">
              <a:buFont typeface="Arial" pitchFamily="34" charset="0"/>
              <a:buChar char="•"/>
            </a:pPr>
            <a:r>
              <a:rPr lang="de-DE" dirty="0" err="1" smtClean="0"/>
              <a:t>Knowledge</a:t>
            </a:r>
            <a:r>
              <a:rPr lang="de-DE" dirty="0" smtClean="0"/>
              <a:t> </a:t>
            </a:r>
            <a:r>
              <a:rPr lang="de-DE" dirty="0" err="1" smtClean="0"/>
              <a:t>transfer</a:t>
            </a:r>
            <a:r>
              <a:rPr lang="de-DE" dirty="0" smtClean="0"/>
              <a:t>, Advisory </a:t>
            </a:r>
            <a:r>
              <a:rPr lang="de-DE" dirty="0" err="1" smtClean="0"/>
              <a:t>services</a:t>
            </a:r>
            <a:endParaRPr lang="de-DE" dirty="0" smtClean="0"/>
          </a:p>
          <a:p>
            <a:pPr lvl="2">
              <a:buFont typeface="Arial" pitchFamily="34" charset="0"/>
              <a:buChar char="•"/>
            </a:pPr>
            <a:r>
              <a:rPr lang="de-DE" dirty="0" smtClean="0"/>
              <a:t>Technical </a:t>
            </a:r>
            <a:r>
              <a:rPr lang="de-DE" dirty="0" err="1" smtClean="0"/>
              <a:t>assistance</a:t>
            </a:r>
            <a:endParaRPr lang="de-DE" dirty="0" smtClean="0"/>
          </a:p>
          <a:p>
            <a:pPr lvl="2">
              <a:buFont typeface="Arial" pitchFamily="34" charset="0"/>
              <a:buChar char="•"/>
            </a:pPr>
            <a:r>
              <a:rPr lang="en-US" dirty="0" smtClean="0"/>
              <a:t>Producer </a:t>
            </a:r>
            <a:r>
              <a:rPr lang="en-US" dirty="0" smtClean="0"/>
              <a:t>Groups, quality </a:t>
            </a:r>
            <a:r>
              <a:rPr lang="en-US" dirty="0" smtClean="0"/>
              <a:t>schemes</a:t>
            </a:r>
            <a:endParaRPr lang="en-US" dirty="0" smtClean="0"/>
          </a:p>
        </p:txBody>
      </p:sp>
      <p:sp>
        <p:nvSpPr>
          <p:cNvPr id="4" name="Foliennummernplatzhalter 3"/>
          <p:cNvSpPr>
            <a:spLocks noGrp="1"/>
          </p:cNvSpPr>
          <p:nvPr>
            <p:ph type="sldNum" sz="quarter" idx="12"/>
          </p:nvPr>
        </p:nvSpPr>
        <p:spPr/>
        <p:txBody>
          <a:bodyPr/>
          <a:lstStyle/>
          <a:p>
            <a:fld id="{16EFD5B1-68CB-4A29-8F6C-4D18DB05CB6D}" type="slidenum">
              <a:rPr lang="de-DE" smtClean="0"/>
              <a:pPr/>
              <a:t>29</a:t>
            </a:fld>
            <a:endParaRPr lang="de-DE"/>
          </a:p>
        </p:txBody>
      </p:sp>
      <p:sp>
        <p:nvSpPr>
          <p:cNvPr id="5" name="Textplatzhalter 4"/>
          <p:cNvSpPr>
            <a:spLocks noGrp="1"/>
          </p:cNvSpPr>
          <p:nvPr>
            <p:ph type="body" sz="quarter" idx="13"/>
          </p:nvPr>
        </p:nvSpPr>
        <p:spPr/>
        <p:txBody>
          <a:bodyP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ox(i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ox(i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ox(i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ox(i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ox(i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ox(i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ox(i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smtClean="0"/>
              <a:t>PART  I: Agriculture in the EU  </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3</a:t>
            </a:fld>
            <a:endParaRPr lang="de-DE"/>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30</a:t>
            </a:fld>
            <a:endParaRPr lang="de-DE"/>
          </a:p>
        </p:txBody>
      </p:sp>
      <p:sp>
        <p:nvSpPr>
          <p:cNvPr id="5" name="Textplatzhalter 4"/>
          <p:cNvSpPr>
            <a:spLocks noGrp="1"/>
          </p:cNvSpPr>
          <p:nvPr>
            <p:ph type="body" sz="quarter" idx="13"/>
          </p:nvPr>
        </p:nvSpPr>
        <p:spPr/>
        <p:txBody>
          <a:bodyPr/>
          <a:lstStyle/>
          <a:p>
            <a:endParaRPr lang="de-DE"/>
          </a:p>
        </p:txBody>
      </p:sp>
      <p:pic>
        <p:nvPicPr>
          <p:cNvPr id="6" name="Picture 2"/>
          <p:cNvPicPr>
            <a:picLocks noChangeAspect="1" noChangeArrowheads="1"/>
          </p:cNvPicPr>
          <p:nvPr/>
        </p:nvPicPr>
        <p:blipFill>
          <a:blip r:embed="rId3" cstate="print"/>
          <a:srcRect l="18700" t="14434" r="19482" b="8567"/>
          <a:stretch>
            <a:fillRect/>
          </a:stretch>
        </p:blipFill>
        <p:spPr bwMode="auto">
          <a:xfrm>
            <a:off x="-396553" y="-27384"/>
            <a:ext cx="9540553" cy="66844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The figures: 2014-2020  programming period</a:t>
            </a:r>
            <a:endParaRPr lang="en-GB" dirty="0"/>
          </a:p>
        </p:txBody>
      </p:sp>
      <p:sp>
        <p:nvSpPr>
          <p:cNvPr id="3" name="Inhaltsplatzhalter 2"/>
          <p:cNvSpPr>
            <a:spLocks noGrp="1"/>
          </p:cNvSpPr>
          <p:nvPr>
            <p:ph idx="1"/>
          </p:nvPr>
        </p:nvSpPr>
        <p:spPr/>
        <p:txBody>
          <a:bodyPr/>
          <a:lstStyle/>
          <a:p>
            <a:pPr marL="0" lvl="1" indent="0">
              <a:buSzPct val="85000"/>
              <a:buNone/>
            </a:pPr>
            <a:endParaRPr lang="en-GB" dirty="0" smtClean="0">
              <a:sym typeface="Wingdings" pitchFamily="2" charset="2"/>
            </a:endParaRPr>
          </a:p>
          <a:p>
            <a:pPr marL="0" lvl="1" indent="0">
              <a:buSzPct val="85000"/>
              <a:buNone/>
            </a:pPr>
            <a:r>
              <a:rPr lang="en-GB" dirty="0" smtClean="0">
                <a:sym typeface="Wingdings" pitchFamily="2" charset="2"/>
              </a:rPr>
              <a:t>T</a:t>
            </a:r>
            <a:r>
              <a:rPr lang="en-US" dirty="0" smtClean="0"/>
              <a:t>he </a:t>
            </a:r>
            <a:r>
              <a:rPr lang="en-US" b="1" dirty="0" smtClean="0"/>
              <a:t>CAP 2014-2020</a:t>
            </a:r>
            <a:r>
              <a:rPr lang="en-US" dirty="0" smtClean="0"/>
              <a:t> accounts for </a:t>
            </a:r>
            <a:r>
              <a:rPr lang="en-US" b="1" dirty="0" smtClean="0"/>
              <a:t>38 % of the EU budget</a:t>
            </a:r>
            <a:r>
              <a:rPr lang="en-US" dirty="0" smtClean="0"/>
              <a:t>. </a:t>
            </a:r>
            <a:br>
              <a:rPr lang="en-US" dirty="0" smtClean="0"/>
            </a:br>
            <a:r>
              <a:rPr lang="en-US" dirty="0" smtClean="0"/>
              <a:t>Under the 2014-2020 Multiannual Financial Framework, a total of </a:t>
            </a:r>
            <a:r>
              <a:rPr lang="en-US" b="1" dirty="0" smtClean="0"/>
              <a:t>408.31 billion Euro </a:t>
            </a:r>
            <a:r>
              <a:rPr lang="en-US" dirty="0" smtClean="0"/>
              <a:t> is earmarked for the CAP.</a:t>
            </a:r>
          </a:p>
          <a:p>
            <a:pPr marL="0" lvl="1" indent="0">
              <a:buSzPct val="85000"/>
              <a:buNone/>
            </a:pPr>
            <a:endParaRPr lang="en-US" dirty="0" smtClean="0"/>
          </a:p>
          <a:p>
            <a:pPr marL="0" lvl="1" indent="0">
              <a:buSzPct val="85000"/>
              <a:buNone/>
            </a:pPr>
            <a:r>
              <a:rPr lang="en-US" dirty="0" smtClean="0"/>
              <a:t>This falls under </a:t>
            </a:r>
            <a:r>
              <a:rPr lang="en-US" b="1" dirty="0" smtClean="0"/>
              <a:t>Heading 2: Preservation and management of natural resources</a:t>
            </a:r>
            <a:r>
              <a:rPr lang="en-US" dirty="0" smtClean="0"/>
              <a:t>  - apart from the CAP, it also includes the common fisheries policy, and environmental measures.</a:t>
            </a:r>
          </a:p>
          <a:p>
            <a:pPr marL="0" lvl="1" indent="0">
              <a:buSzPct val="85000"/>
              <a:buNone/>
            </a:pPr>
            <a:endParaRPr lang="en-US" dirty="0" smtClean="0"/>
          </a:p>
          <a:p>
            <a:pPr marL="0" lvl="1" indent="0">
              <a:buSzPct val="85000"/>
              <a:buNone/>
            </a:pPr>
            <a:r>
              <a:rPr lang="en-US" dirty="0" smtClean="0"/>
              <a:t>The largest part (</a:t>
            </a:r>
            <a:r>
              <a:rPr lang="en-US" b="1" dirty="0" smtClean="0"/>
              <a:t>Euro 308.72 billion</a:t>
            </a:r>
            <a:r>
              <a:rPr lang="en-US" dirty="0" smtClean="0"/>
              <a:t>) is allocated to the first pillar (of which 293 billion for direct payments), whereas the remaining </a:t>
            </a:r>
            <a:r>
              <a:rPr lang="en-US" b="1" dirty="0" smtClean="0"/>
              <a:t>Euro 99.6 billion</a:t>
            </a:r>
            <a:r>
              <a:rPr lang="en-US" dirty="0" smtClean="0"/>
              <a:t> is allocated to the second pillar (which is topped up to Euro 161 billion with other public money).</a:t>
            </a:r>
            <a:endParaRPr lang="en-GB" dirty="0" smtClean="0"/>
          </a:p>
        </p:txBody>
      </p:sp>
      <p:sp>
        <p:nvSpPr>
          <p:cNvPr id="4" name="Foliennummernplatzhalter 3"/>
          <p:cNvSpPr>
            <a:spLocks noGrp="1"/>
          </p:cNvSpPr>
          <p:nvPr>
            <p:ph type="sldNum" sz="quarter" idx="12"/>
          </p:nvPr>
        </p:nvSpPr>
        <p:spPr/>
        <p:txBody>
          <a:bodyPr/>
          <a:lstStyle/>
          <a:p>
            <a:fld id="{16EFD5B1-68CB-4A29-8F6C-4D18DB05CB6D}" type="slidenum">
              <a:rPr lang="de-DE" smtClean="0"/>
              <a:pPr/>
              <a:t>31</a:t>
            </a:fld>
            <a:endParaRPr lang="de-DE"/>
          </a:p>
        </p:txBody>
      </p:sp>
      <p:sp>
        <p:nvSpPr>
          <p:cNvPr id="5" name="Textplatzhalter 4"/>
          <p:cNvSpPr>
            <a:spLocks noGrp="1"/>
          </p:cNvSpPr>
          <p:nvPr>
            <p:ph type="body" sz="quarter" idx="13"/>
          </p:nvPr>
        </p:nvSpPr>
        <p:spPr/>
        <p:txBody>
          <a:bodyPr/>
          <a:lstStyle/>
          <a:p>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99392"/>
            <a:ext cx="8229600" cy="990600"/>
          </a:xfrm>
        </p:spPr>
        <p:txBody>
          <a:bodyPr/>
          <a:lstStyle/>
          <a:p>
            <a:r>
              <a:rPr lang="de-DE" dirty="0" err="1" smtClean="0"/>
              <a:t>It</a:t>
            </a:r>
            <a:r>
              <a:rPr lang="de-DE" dirty="0" smtClean="0"/>
              <a:t> was </a:t>
            </a:r>
            <a:r>
              <a:rPr lang="de-DE" dirty="0" err="1" smtClean="0"/>
              <a:t>once</a:t>
            </a:r>
            <a:r>
              <a:rPr lang="de-DE" dirty="0" smtClean="0"/>
              <a:t> </a:t>
            </a:r>
            <a:r>
              <a:rPr lang="de-DE" dirty="0" err="1" smtClean="0"/>
              <a:t>quite</a:t>
            </a:r>
            <a:r>
              <a:rPr lang="de-DE" dirty="0" smtClean="0"/>
              <a:t> a different </a:t>
            </a:r>
            <a:r>
              <a:rPr lang="de-DE" dirty="0" err="1" smtClean="0"/>
              <a:t>story</a:t>
            </a:r>
            <a:r>
              <a:rPr lang="de-DE" dirty="0" smtClean="0"/>
              <a:t> …</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32</a:t>
            </a:fld>
            <a:endParaRPr lang="de-DE"/>
          </a:p>
        </p:txBody>
      </p:sp>
      <p:sp>
        <p:nvSpPr>
          <p:cNvPr id="5" name="Textplatzhalter 4"/>
          <p:cNvSpPr>
            <a:spLocks noGrp="1"/>
          </p:cNvSpPr>
          <p:nvPr>
            <p:ph type="body" sz="quarter" idx="13"/>
          </p:nvPr>
        </p:nvSpPr>
        <p:spPr/>
        <p:txBody>
          <a:bodyPr/>
          <a:lstStyle/>
          <a:p>
            <a:endParaRPr lang="de-DE"/>
          </a:p>
        </p:txBody>
      </p:sp>
      <p:pic>
        <p:nvPicPr>
          <p:cNvPr id="74754" name="Picture 2"/>
          <p:cNvPicPr>
            <a:picLocks noChangeAspect="1" noChangeArrowheads="1"/>
          </p:cNvPicPr>
          <p:nvPr/>
        </p:nvPicPr>
        <p:blipFill>
          <a:blip r:embed="rId3" cstate="print"/>
          <a:srcRect l="17983" t="20297" r="19479" b="3907"/>
          <a:stretch>
            <a:fillRect/>
          </a:stretch>
        </p:blipFill>
        <p:spPr bwMode="auto">
          <a:xfrm>
            <a:off x="395535" y="1052736"/>
            <a:ext cx="8519413" cy="5805264"/>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l="20197" t="23250" r="18926" b="6250"/>
          <a:stretch>
            <a:fillRect/>
          </a:stretch>
        </p:blipFill>
        <p:spPr bwMode="auto">
          <a:xfrm>
            <a:off x="0" y="931833"/>
            <a:ext cx="9144000" cy="595355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a:xfrm>
            <a:off x="457200" y="778170"/>
            <a:ext cx="8291264" cy="2465237"/>
          </a:xfrm>
        </p:spPr>
        <p:txBody>
          <a:bodyPr/>
          <a:lstStyle/>
          <a:p>
            <a:r>
              <a:rPr lang="en-GB" dirty="0" smtClean="0"/>
              <a:t>PART IV: A history of reforms </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33</a:t>
            </a:fld>
            <a:endParaRPr lang="de-DE"/>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The CAP: its origin</a:t>
            </a:r>
            <a:endParaRPr lang="en-GB" dirty="0"/>
          </a:p>
        </p:txBody>
      </p:sp>
      <p:sp>
        <p:nvSpPr>
          <p:cNvPr id="3" name="Inhaltsplatzhalter 2"/>
          <p:cNvSpPr>
            <a:spLocks noGrp="1"/>
          </p:cNvSpPr>
          <p:nvPr>
            <p:ph idx="1"/>
          </p:nvPr>
        </p:nvSpPr>
        <p:spPr>
          <a:xfrm>
            <a:off x="457200" y="1440000"/>
            <a:ext cx="8229600" cy="5229360"/>
          </a:xfrm>
        </p:spPr>
        <p:txBody>
          <a:bodyPr>
            <a:normAutofit fontScale="92500" lnSpcReduction="10000"/>
          </a:bodyPr>
          <a:lstStyle/>
          <a:p>
            <a:pPr marL="342900" indent="-342900">
              <a:spcBef>
                <a:spcPct val="20000"/>
              </a:spcBef>
              <a:buClrTx/>
              <a:buSzTx/>
              <a:buFont typeface="Arial" pitchFamily="34" charset="0"/>
              <a:buChar char="•"/>
              <a:defRPr/>
            </a:pPr>
            <a:r>
              <a:rPr lang="en-US" sz="2400" dirty="0" smtClean="0"/>
              <a:t>Western European countries coming out of the war</a:t>
            </a:r>
          </a:p>
          <a:p>
            <a:pPr marL="342900" indent="-342900">
              <a:spcBef>
                <a:spcPct val="20000"/>
              </a:spcBef>
              <a:buClrTx/>
              <a:buSzTx/>
              <a:buFont typeface="Arial" pitchFamily="34" charset="0"/>
              <a:buChar char="•"/>
              <a:defRPr/>
            </a:pPr>
            <a:r>
              <a:rPr lang="en-US" sz="2400" dirty="0" smtClean="0"/>
              <a:t>Six countries create the EEC (forerunner of the EU) in 1957</a:t>
            </a:r>
          </a:p>
          <a:p>
            <a:pPr marL="886500" lvl="3" indent="-342900">
              <a:spcBef>
                <a:spcPct val="20000"/>
              </a:spcBef>
              <a:buClrTx/>
              <a:buFont typeface="Arial" pitchFamily="34" charset="0"/>
              <a:buChar char="•"/>
              <a:defRPr/>
            </a:pPr>
            <a:r>
              <a:rPr lang="en-US" sz="2400" dirty="0" smtClean="0"/>
              <a:t>agriculture included as part of the common market</a:t>
            </a:r>
          </a:p>
          <a:p>
            <a:pPr marL="886500" lvl="3" indent="-342900">
              <a:spcBef>
                <a:spcPct val="20000"/>
              </a:spcBef>
              <a:buClrTx/>
              <a:buFont typeface="Arial" pitchFamily="34" charset="0"/>
              <a:buChar char="•"/>
              <a:defRPr/>
            </a:pPr>
            <a:r>
              <a:rPr lang="en-US" sz="2400" dirty="0" smtClean="0"/>
              <a:t>Handing over real power to the community level </a:t>
            </a:r>
          </a:p>
          <a:p>
            <a:pPr marL="342900" indent="-342900">
              <a:spcBef>
                <a:spcPct val="20000"/>
              </a:spcBef>
              <a:buClrTx/>
              <a:buSzTx/>
              <a:buFont typeface="Arial" pitchFamily="34" charset="0"/>
              <a:buChar char="•"/>
              <a:defRPr/>
            </a:pPr>
            <a:r>
              <a:rPr lang="en-US" sz="2400" dirty="0" smtClean="0"/>
              <a:t>CAP objectives enshrined in the Treaty of Rome (art 39)</a:t>
            </a:r>
          </a:p>
          <a:p>
            <a:pPr marL="898525" indent="-457200">
              <a:buFont typeface="+mj-lt"/>
              <a:buAutoNum type="alphaLcPeriod"/>
            </a:pPr>
            <a:r>
              <a:rPr lang="en-US" dirty="0" smtClean="0"/>
              <a:t>To increase </a:t>
            </a:r>
            <a:r>
              <a:rPr lang="en-US" b="1" dirty="0" smtClean="0"/>
              <a:t>agricultural productivity </a:t>
            </a:r>
            <a:r>
              <a:rPr lang="en-US" dirty="0" smtClean="0"/>
              <a:t>by promoting technical progress and by ensuring the rational development of </a:t>
            </a:r>
            <a:r>
              <a:rPr lang="en-US" b="1" dirty="0" smtClean="0"/>
              <a:t>agricultural Production </a:t>
            </a:r>
            <a:r>
              <a:rPr lang="en-US" dirty="0" smtClean="0"/>
              <a:t>and the optimum utilization of the factors of production, in particular labor; </a:t>
            </a:r>
          </a:p>
          <a:p>
            <a:pPr marL="898525" indent="-457200">
              <a:buFont typeface="+mj-lt"/>
              <a:buAutoNum type="alphaLcPeriod"/>
            </a:pPr>
            <a:r>
              <a:rPr lang="en-US" dirty="0" smtClean="0"/>
              <a:t>thus to ensure a </a:t>
            </a:r>
            <a:r>
              <a:rPr lang="en-US" b="1" dirty="0" smtClean="0"/>
              <a:t>fair standard of living </a:t>
            </a:r>
            <a:r>
              <a:rPr lang="en-US" dirty="0" smtClean="0"/>
              <a:t>for the agricultural community in particular by increasing the individual earnings of persons engaged in agriculture; </a:t>
            </a:r>
          </a:p>
          <a:p>
            <a:pPr marL="898525" indent="-457200">
              <a:buFont typeface="+mj-lt"/>
              <a:buAutoNum type="alphaLcPeriod"/>
            </a:pPr>
            <a:r>
              <a:rPr lang="en-US" dirty="0" smtClean="0"/>
              <a:t>to </a:t>
            </a:r>
            <a:r>
              <a:rPr lang="en-US" b="1" dirty="0" smtClean="0"/>
              <a:t>stabilize markets</a:t>
            </a:r>
            <a:r>
              <a:rPr lang="en-US" dirty="0" smtClean="0"/>
              <a:t>;</a:t>
            </a:r>
          </a:p>
          <a:p>
            <a:pPr marL="898525" indent="-457200">
              <a:buFont typeface="+mj-lt"/>
              <a:buAutoNum type="alphaLcPeriod"/>
            </a:pPr>
            <a:r>
              <a:rPr lang="en-US" dirty="0" smtClean="0"/>
              <a:t>to ensure the </a:t>
            </a:r>
            <a:r>
              <a:rPr lang="en-US" b="1" dirty="0" smtClean="0"/>
              <a:t>availability of supplies</a:t>
            </a:r>
            <a:r>
              <a:rPr lang="en-US" dirty="0" smtClean="0"/>
              <a:t>;  </a:t>
            </a:r>
          </a:p>
          <a:p>
            <a:pPr marL="898525" indent="-457200">
              <a:buFont typeface="+mj-lt"/>
              <a:buAutoNum type="alphaLcPeriod"/>
            </a:pPr>
            <a:r>
              <a:rPr lang="en-US" dirty="0" smtClean="0"/>
              <a:t>to ensure that supplies reach consumers at  </a:t>
            </a:r>
            <a:r>
              <a:rPr lang="en-US" b="1" dirty="0" smtClean="0"/>
              <a:t>reasonable prices</a:t>
            </a:r>
            <a:r>
              <a:rPr lang="en-US" dirty="0" smtClean="0"/>
              <a:t>.</a:t>
            </a:r>
          </a:p>
          <a:p>
            <a:pPr marL="342900" indent="-342900">
              <a:spcBef>
                <a:spcPct val="20000"/>
              </a:spcBef>
              <a:buClrTx/>
              <a:buSzTx/>
              <a:defRPr/>
            </a:pPr>
            <a:endParaRPr lang="en-US" dirty="0" smtClean="0"/>
          </a:p>
          <a:p>
            <a:pPr marL="342900" indent="-342900">
              <a:spcBef>
                <a:spcPct val="20000"/>
              </a:spcBef>
              <a:buClrTx/>
              <a:buSzTx/>
              <a:defRPr/>
            </a:pPr>
            <a:endParaRPr lang="de-DE" dirty="0" smtClean="0">
              <a:latin typeface="+mn-lt"/>
            </a:endParaRPr>
          </a:p>
          <a:p>
            <a:endParaRPr lang="en-GB" baseline="0"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34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blinds(horizontal)">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blinds(horizontal)">
                                      <p:cBhvr>
                                        <p:cTn id="30" dur="500"/>
                                        <p:tgtEl>
                                          <p:spTgt spid="3">
                                            <p:txEl>
                                              <p:pRg st="5" end="5"/>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blinds(horizontal)">
                                      <p:cBhvr>
                                        <p:cTn id="36" dur="500"/>
                                        <p:tgtEl>
                                          <p:spTgt spid="3">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blinds(horizontal)">
                                      <p:cBhvr>
                                        <p:cTn id="39" dur="500"/>
                                        <p:tgtEl>
                                          <p:spTgt spid="3">
                                            <p:txEl>
                                              <p:pRg st="8" end="8"/>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blinds(horizontal)">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The CAP: its creation (1962)</a:t>
            </a:r>
            <a:endParaRPr lang="en-GB" dirty="0"/>
          </a:p>
        </p:txBody>
      </p:sp>
      <p:sp>
        <p:nvSpPr>
          <p:cNvPr id="3" name="Inhaltsplatzhalter 2"/>
          <p:cNvSpPr>
            <a:spLocks noGrp="1"/>
          </p:cNvSpPr>
          <p:nvPr>
            <p:ph idx="1"/>
          </p:nvPr>
        </p:nvSpPr>
        <p:spPr>
          <a:xfrm>
            <a:off x="457200" y="1440000"/>
            <a:ext cx="8229600" cy="5085344"/>
          </a:xfrm>
        </p:spPr>
        <p:txBody>
          <a:bodyPr>
            <a:normAutofit/>
          </a:bodyPr>
          <a:lstStyle/>
          <a:p>
            <a:r>
              <a:rPr lang="en-GB" dirty="0" smtClean="0"/>
              <a:t>Principles </a:t>
            </a:r>
          </a:p>
          <a:p>
            <a:r>
              <a:rPr lang="en-GB" dirty="0" smtClean="0"/>
              <a:t>a. Free intra-community trade; </a:t>
            </a:r>
            <a:endParaRPr lang="de-DE" dirty="0" smtClean="0"/>
          </a:p>
          <a:p>
            <a:r>
              <a:rPr lang="en-GB" dirty="0" smtClean="0"/>
              <a:t>b. Community preference;</a:t>
            </a:r>
            <a:endParaRPr lang="de-DE" dirty="0" smtClean="0"/>
          </a:p>
          <a:p>
            <a:r>
              <a:rPr lang="en-GB" dirty="0" smtClean="0"/>
              <a:t>c. common financing</a:t>
            </a:r>
            <a:endParaRPr lang="de-DE" dirty="0" smtClean="0"/>
          </a:p>
          <a:p>
            <a:r>
              <a:rPr lang="en-US" dirty="0" smtClean="0"/>
              <a:t>The start of:</a:t>
            </a:r>
          </a:p>
          <a:p>
            <a:pPr>
              <a:buFont typeface="Arial" pitchFamily="34" charset="0"/>
              <a:buChar char="•"/>
            </a:pPr>
            <a:r>
              <a:rPr lang="en-US" dirty="0" smtClean="0"/>
              <a:t>common market </a:t>
            </a:r>
            <a:r>
              <a:rPr lang="en-US" dirty="0" err="1" smtClean="0"/>
              <a:t>organisations</a:t>
            </a:r>
            <a:r>
              <a:rPr lang="en-US" dirty="0" smtClean="0"/>
              <a:t> for 6 </a:t>
            </a:r>
            <a:r>
              <a:rPr lang="en-US" dirty="0" err="1" smtClean="0"/>
              <a:t>agri</a:t>
            </a:r>
            <a:r>
              <a:rPr lang="en-US" dirty="0" smtClean="0"/>
              <a:t/>
            </a:r>
            <a:br>
              <a:rPr lang="en-US" dirty="0" smtClean="0"/>
            </a:br>
            <a:r>
              <a:rPr lang="en-US" dirty="0" smtClean="0"/>
              <a:t> products, </a:t>
            </a:r>
          </a:p>
          <a:p>
            <a:pPr>
              <a:buFont typeface="Arial" pitchFamily="34" charset="0"/>
              <a:buChar char="•"/>
            </a:pPr>
            <a:r>
              <a:rPr lang="en-US" dirty="0" smtClean="0"/>
              <a:t>competition rules,</a:t>
            </a:r>
          </a:p>
          <a:p>
            <a:pPr>
              <a:buFont typeface="Arial" pitchFamily="34" charset="0"/>
              <a:buChar char="•"/>
            </a:pPr>
            <a:r>
              <a:rPr lang="en-US" dirty="0" smtClean="0"/>
              <a:t> a schedule to assist intra-community trade</a:t>
            </a:r>
            <a:br>
              <a:rPr lang="en-US" dirty="0" smtClean="0"/>
            </a:br>
            <a:r>
              <a:rPr lang="en-US" dirty="0" smtClean="0"/>
              <a:t> for dairy products, beef and veal was introduced, </a:t>
            </a:r>
          </a:p>
          <a:p>
            <a:pPr>
              <a:buFont typeface="Arial" pitchFamily="34" charset="0"/>
              <a:buChar char="•"/>
            </a:pPr>
            <a:r>
              <a:rPr lang="en-US" dirty="0" smtClean="0"/>
              <a:t>establishment of the European Agricultural </a:t>
            </a:r>
            <a:br>
              <a:rPr lang="en-US" dirty="0" smtClean="0"/>
            </a:br>
            <a:r>
              <a:rPr lang="en-US" dirty="0" smtClean="0"/>
              <a:t>Guidance and Guarantee Fund </a:t>
            </a:r>
          </a:p>
        </p:txBody>
      </p:sp>
      <p:sp>
        <p:nvSpPr>
          <p:cNvPr id="10" name="Foliennummernplatzhalter 9"/>
          <p:cNvSpPr>
            <a:spLocks noGrp="1"/>
          </p:cNvSpPr>
          <p:nvPr>
            <p:ph type="sldNum" sz="quarter" idx="12"/>
          </p:nvPr>
        </p:nvSpPr>
        <p:spPr/>
        <p:txBody>
          <a:bodyPr/>
          <a:lstStyle/>
          <a:p>
            <a:fld id="{16EFD5B1-68CB-4A29-8F6C-4D18DB05CB6D}" type="slidenum">
              <a:rPr lang="de-DE" smtClean="0"/>
              <a:pPr/>
              <a:t>35</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heckerboard(across)">
                                      <p:cBhvr>
                                        <p:cTn id="10" dur="500"/>
                                        <p:tgtEl>
                                          <p:spTgt spid="3">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heckerboard(across)">
                                      <p:cBhvr>
                                        <p:cTn id="13" dur="500"/>
                                        <p:tgtEl>
                                          <p:spTgt spid="3">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checkerboard(across)">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heckerboard(across)">
                                      <p:cBhvr>
                                        <p:cTn id="21" dur="500"/>
                                        <p:tgtEl>
                                          <p:spTgt spid="3">
                                            <p:txEl>
                                              <p:pRg st="4" end="4"/>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checkerboard(across)">
                                      <p:cBhvr>
                                        <p:cTn id="24" dur="500"/>
                                        <p:tgtEl>
                                          <p:spTgt spid="3">
                                            <p:txEl>
                                              <p:pRg st="5" end="5"/>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checkerboard(across)">
                                      <p:cBhvr>
                                        <p:cTn id="27" dur="500"/>
                                        <p:tgtEl>
                                          <p:spTgt spid="3">
                                            <p:txEl>
                                              <p:pRg st="6" end="6"/>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checkerboard(across)">
                                      <p:cBhvr>
                                        <p:cTn id="30" dur="500"/>
                                        <p:tgtEl>
                                          <p:spTgt spid="3">
                                            <p:txEl>
                                              <p:pRg st="7" end="7"/>
                                            </p:txEl>
                                          </p:spTgt>
                                        </p:tgtEl>
                                      </p:cBhvr>
                                    </p:animEffect>
                                  </p:childTnLst>
                                </p:cTn>
                              </p:par>
                              <p:par>
                                <p:cTn id="31" presetID="5" presetClass="entr" presetSubtype="1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checkerboard(across)">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Mansholt: </a:t>
            </a:r>
            <a:r>
              <a:rPr lang="de-DE" dirty="0" err="1" smtClean="0"/>
              <a:t>policy</a:t>
            </a:r>
            <a:r>
              <a:rPr lang="de-DE" dirty="0" smtClean="0"/>
              <a:t> </a:t>
            </a:r>
            <a:r>
              <a:rPr lang="de-DE" dirty="0" err="1" smtClean="0"/>
              <a:t>entrepreneur</a:t>
            </a:r>
            <a:r>
              <a:rPr lang="de-DE" dirty="0" smtClean="0"/>
              <a:t> </a:t>
            </a:r>
            <a:r>
              <a:rPr lang="de-DE" dirty="0" err="1" smtClean="0"/>
              <a:t>and</a:t>
            </a:r>
            <a:r>
              <a:rPr lang="de-DE" dirty="0" smtClean="0"/>
              <a:t> </a:t>
            </a:r>
            <a:r>
              <a:rPr lang="de-DE" dirty="0" err="1" smtClean="0"/>
              <a:t>farmer</a:t>
            </a:r>
            <a:endParaRPr lang="de-DE" dirty="0"/>
          </a:p>
        </p:txBody>
      </p:sp>
      <p:sp>
        <p:nvSpPr>
          <p:cNvPr id="3" name="Inhaltsplatzhalter 2"/>
          <p:cNvSpPr>
            <a:spLocks noGrp="1"/>
          </p:cNvSpPr>
          <p:nvPr>
            <p:ph idx="1"/>
          </p:nvPr>
        </p:nvSpPr>
        <p:spPr/>
        <p:txBody>
          <a:bodyPr/>
          <a:lstStyle/>
          <a:p>
            <a:r>
              <a:rPr lang="en-US" dirty="0" smtClean="0"/>
              <a:t>“Only” 3 new directives in 1972 </a:t>
            </a:r>
          </a:p>
          <a:p>
            <a:pPr>
              <a:buFont typeface="Arial" pitchFamily="34" charset="0"/>
              <a:buChar char="•"/>
            </a:pPr>
            <a:r>
              <a:rPr lang="en-US" dirty="0" smtClean="0"/>
              <a:t>concerned the </a:t>
            </a:r>
            <a:r>
              <a:rPr lang="en-US" dirty="0" err="1" smtClean="0"/>
              <a:t>modernisation</a:t>
            </a:r>
            <a:r>
              <a:rPr lang="en-US" dirty="0" smtClean="0"/>
              <a:t> of agricultural holdings, </a:t>
            </a:r>
          </a:p>
          <a:p>
            <a:pPr>
              <a:buFont typeface="Arial" pitchFamily="34" charset="0"/>
              <a:buChar char="•"/>
            </a:pPr>
            <a:r>
              <a:rPr lang="en-US" dirty="0" smtClean="0"/>
              <a:t>the abandonment of farming </a:t>
            </a:r>
          </a:p>
          <a:p>
            <a:pPr>
              <a:buFont typeface="Arial" pitchFamily="34" charset="0"/>
              <a:buChar char="•"/>
            </a:pPr>
            <a:r>
              <a:rPr lang="en-US" dirty="0" smtClean="0"/>
              <a:t>the training of farmers</a:t>
            </a:r>
          </a:p>
          <a:p>
            <a:pPr>
              <a:buFont typeface="Arial" pitchFamily="34" charset="0"/>
              <a:buChar char="•"/>
            </a:pPr>
            <a:endParaRPr lang="de-DE"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36</a:t>
            </a:fld>
            <a:endParaRPr lang="de-DE"/>
          </a:p>
        </p:txBody>
      </p:sp>
      <p:sp>
        <p:nvSpPr>
          <p:cNvPr id="5" name="Textplatzhalter 4"/>
          <p:cNvSpPr>
            <a:spLocks noGrp="1"/>
          </p:cNvSpPr>
          <p:nvPr>
            <p:ph type="body" sz="quarter" idx="13"/>
          </p:nvPr>
        </p:nvSpPr>
        <p:spPr/>
        <p:txBody>
          <a:bodyPr/>
          <a:lstStyle/>
          <a:p>
            <a:endParaRPr lang="de-DE"/>
          </a:p>
        </p:txBody>
      </p:sp>
      <p:pic>
        <p:nvPicPr>
          <p:cNvPr id="6" name="Picture 2"/>
          <p:cNvPicPr>
            <a:picLocks noChangeAspect="1" noChangeArrowheads="1"/>
          </p:cNvPicPr>
          <p:nvPr/>
        </p:nvPicPr>
        <p:blipFill>
          <a:blip r:embed="rId3" cstate="print"/>
          <a:srcRect l="44547" t="21282" r="21140" b="8829"/>
          <a:stretch>
            <a:fillRect/>
          </a:stretch>
        </p:blipFill>
        <p:spPr bwMode="auto">
          <a:xfrm>
            <a:off x="5724128" y="2780928"/>
            <a:ext cx="3240360" cy="371073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amond(in)">
                                      <p:cBhvr>
                                        <p:cTn id="10" dur="2000"/>
                                        <p:tgtEl>
                                          <p:spTgt spid="3">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amond(in)">
                                      <p:cBhvr>
                                        <p:cTn id="13" dur="2000"/>
                                        <p:tgtEl>
                                          <p:spTgt spid="3">
                                            <p:txEl>
                                              <p:pRg st="2" end="2"/>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amond(in)">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 80-ies: </a:t>
            </a:r>
            <a:r>
              <a:rPr lang="de-DE" dirty="0" err="1" smtClean="0"/>
              <a:t>food</a:t>
            </a:r>
            <a:r>
              <a:rPr lang="de-DE" dirty="0" smtClean="0"/>
              <a:t> </a:t>
            </a:r>
            <a:r>
              <a:rPr lang="de-DE" dirty="0" err="1" smtClean="0"/>
              <a:t>mountains</a:t>
            </a:r>
            <a:endParaRPr lang="de-DE" dirty="0"/>
          </a:p>
        </p:txBody>
      </p:sp>
      <p:sp>
        <p:nvSpPr>
          <p:cNvPr id="3" name="Inhaltsplatzhalter 2"/>
          <p:cNvSpPr>
            <a:spLocks noGrp="1"/>
          </p:cNvSpPr>
          <p:nvPr>
            <p:ph idx="1"/>
          </p:nvPr>
        </p:nvSpPr>
        <p:spPr>
          <a:xfrm>
            <a:off x="457200" y="1268760"/>
            <a:ext cx="8229600" cy="4717913"/>
          </a:xfrm>
        </p:spPr>
        <p:txBody>
          <a:bodyPr/>
          <a:lstStyle/>
          <a:p>
            <a:r>
              <a:rPr lang="en-US" dirty="0" smtClean="0"/>
              <a:t>-move towards self sufficiency</a:t>
            </a:r>
          </a:p>
          <a:p>
            <a:r>
              <a:rPr lang="en-US" dirty="0" smtClean="0"/>
              <a:t>-permanent surpluses </a:t>
            </a:r>
          </a:p>
          <a:p>
            <a:r>
              <a:rPr lang="en-US" dirty="0" smtClean="0"/>
              <a:t>	-exported, with the help of subsidies,  (expensive, market distortions, </a:t>
            </a:r>
          </a:p>
          <a:p>
            <a:r>
              <a:rPr lang="en-US" dirty="0" smtClean="0"/>
              <a:t>	-stored</a:t>
            </a:r>
          </a:p>
          <a:p>
            <a:r>
              <a:rPr lang="en-US" dirty="0" smtClean="0"/>
              <a:t>	-disposed within the EU. </a:t>
            </a:r>
          </a:p>
          <a:p>
            <a:r>
              <a:rPr lang="en-US" dirty="0" smtClean="0"/>
              <a:t>-1984: milk quotas (sugar quotas already existed) </a:t>
            </a:r>
          </a:p>
          <a:p>
            <a:r>
              <a:rPr lang="en-US" dirty="0" smtClean="0"/>
              <a:t>-1988: max ceiling CAP budget + limit </a:t>
            </a:r>
          </a:p>
          <a:p>
            <a:r>
              <a:rPr lang="en-US" dirty="0" smtClean="0"/>
              <a:t>quantities guaranteed for support </a:t>
            </a:r>
            <a:endParaRPr lang="de-DE"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37</a:t>
            </a:fld>
            <a:endParaRPr lang="de-DE"/>
          </a:p>
        </p:txBody>
      </p:sp>
      <p:pic>
        <p:nvPicPr>
          <p:cNvPr id="66562" name="Picture 2" descr="http://www.ediblegeography.com/wp-content/uploads/2012/09/Butter-Mountain-460.jpg"/>
          <p:cNvPicPr>
            <a:picLocks noChangeAspect="1" noChangeArrowheads="1"/>
          </p:cNvPicPr>
          <p:nvPr/>
        </p:nvPicPr>
        <p:blipFill>
          <a:blip r:embed="rId3" cstate="print"/>
          <a:srcRect/>
          <a:stretch>
            <a:fillRect/>
          </a:stretch>
        </p:blipFill>
        <p:spPr bwMode="auto">
          <a:xfrm>
            <a:off x="4762500" y="3790950"/>
            <a:ext cx="4381500" cy="30670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fade">
                                      <p:cBhvr>
                                        <p:cTn id="7" dur="2000"/>
                                        <p:tgtEl>
                                          <p:spTgt spid="66562"/>
                                        </p:tgtEl>
                                      </p:cBhvr>
                                    </p:animEffect>
                                    <p:anim calcmode="lin" valueType="num">
                                      <p:cBhvr>
                                        <p:cTn id="8" dur="2000" fill="hold"/>
                                        <p:tgtEl>
                                          <p:spTgt spid="66562"/>
                                        </p:tgtEl>
                                        <p:attrNameLst>
                                          <p:attrName>style.rotation</p:attrName>
                                        </p:attrNameLst>
                                      </p:cBhvr>
                                      <p:tavLst>
                                        <p:tav tm="0">
                                          <p:val>
                                            <p:fltVal val="720"/>
                                          </p:val>
                                        </p:tav>
                                        <p:tav tm="100000">
                                          <p:val>
                                            <p:fltVal val="0"/>
                                          </p:val>
                                        </p:tav>
                                      </p:tavLst>
                                    </p:anim>
                                    <p:anim calcmode="lin" valueType="num">
                                      <p:cBhvr>
                                        <p:cTn id="9" dur="2000" fill="hold"/>
                                        <p:tgtEl>
                                          <p:spTgt spid="66562"/>
                                        </p:tgtEl>
                                        <p:attrNameLst>
                                          <p:attrName>ppt_h</p:attrName>
                                        </p:attrNameLst>
                                      </p:cBhvr>
                                      <p:tavLst>
                                        <p:tav tm="0">
                                          <p:val>
                                            <p:fltVal val="0"/>
                                          </p:val>
                                        </p:tav>
                                        <p:tav tm="100000">
                                          <p:val>
                                            <p:strVal val="#ppt_h"/>
                                          </p:val>
                                        </p:tav>
                                      </p:tavLst>
                                    </p:anim>
                                    <p:anim calcmode="lin" valueType="num">
                                      <p:cBhvr>
                                        <p:cTn id="10" dur="2000" fill="hold"/>
                                        <p:tgtEl>
                                          <p:spTgt spid="6656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The 1992 Reform - </a:t>
            </a:r>
            <a:r>
              <a:rPr lang="en-GB" dirty="0" err="1" smtClean="0"/>
              <a:t>MacSharry</a:t>
            </a:r>
            <a:endParaRPr lang="en-GB" dirty="0"/>
          </a:p>
        </p:txBody>
      </p:sp>
      <p:sp>
        <p:nvSpPr>
          <p:cNvPr id="3" name="Inhaltsplatzhalter 2"/>
          <p:cNvSpPr>
            <a:spLocks noGrp="1"/>
          </p:cNvSpPr>
          <p:nvPr>
            <p:ph idx="1"/>
          </p:nvPr>
        </p:nvSpPr>
        <p:spPr/>
        <p:txBody>
          <a:bodyPr>
            <a:normAutofit/>
          </a:bodyPr>
          <a:lstStyle/>
          <a:p>
            <a:pPr marL="285750" indent="-285750"/>
            <a:r>
              <a:rPr lang="en-US" sz="2800" dirty="0" smtClean="0"/>
              <a:t>WTO – Uruguay round as one of the </a:t>
            </a:r>
            <a:r>
              <a:rPr lang="en-US" sz="2800" dirty="0" smtClean="0"/>
              <a:t>key drivers</a:t>
            </a:r>
            <a:endParaRPr lang="en-US" sz="2800" dirty="0" smtClean="0"/>
          </a:p>
          <a:p>
            <a:pPr marL="285750" indent="-285750">
              <a:buFont typeface="Wingdings" pitchFamily="2" charset="2"/>
              <a:buChar char="Ø"/>
            </a:pPr>
            <a:r>
              <a:rPr lang="en-US" sz="2800" dirty="0" smtClean="0"/>
              <a:t>shift from product support (through prices) to producer support (through income support, direct payments) </a:t>
            </a:r>
          </a:p>
          <a:p>
            <a:pPr marL="285750" indent="-285750">
              <a:buFont typeface="Wingdings" pitchFamily="2" charset="2"/>
              <a:buChar char="Ø"/>
            </a:pPr>
            <a:r>
              <a:rPr lang="en-US" sz="2800" dirty="0" smtClean="0"/>
              <a:t>Creation of set aside</a:t>
            </a:r>
          </a:p>
          <a:p>
            <a:pPr marL="285750" indent="-285750">
              <a:buFont typeface="Wingdings" pitchFamily="2" charset="2"/>
              <a:buChar char="Ø"/>
            </a:pPr>
            <a:r>
              <a:rPr lang="en-US" sz="2800" dirty="0" smtClean="0">
                <a:latin typeface="+mn-lt"/>
              </a:rPr>
              <a:t>Limit stocking levels</a:t>
            </a:r>
          </a:p>
          <a:p>
            <a:pPr marL="285750" indent="-285750">
              <a:buFont typeface="Wingdings" pitchFamily="2" charset="2"/>
              <a:buChar char="Ø"/>
            </a:pPr>
            <a:r>
              <a:rPr lang="en-US" sz="2800" dirty="0" smtClean="0">
                <a:latin typeface="+mn-lt"/>
              </a:rPr>
              <a:t>Encourage </a:t>
            </a:r>
            <a:r>
              <a:rPr lang="en-US" sz="2800" dirty="0" err="1" smtClean="0">
                <a:latin typeface="+mn-lt"/>
              </a:rPr>
              <a:t>retirment</a:t>
            </a:r>
            <a:r>
              <a:rPr lang="en-US" sz="2800" dirty="0" smtClean="0">
                <a:latin typeface="+mn-lt"/>
              </a:rPr>
              <a:t> and </a:t>
            </a:r>
            <a:br>
              <a:rPr lang="en-US" sz="2800" dirty="0" smtClean="0">
                <a:latin typeface="+mn-lt"/>
              </a:rPr>
            </a:br>
            <a:r>
              <a:rPr lang="en-US" sz="2800" dirty="0" err="1" smtClean="0">
                <a:latin typeface="+mn-lt"/>
              </a:rPr>
              <a:t>afforestation</a:t>
            </a:r>
            <a:r>
              <a:rPr lang="en-US" sz="2800" dirty="0" smtClean="0">
                <a:latin typeface="+mn-lt"/>
              </a:rPr>
              <a:t> </a:t>
            </a:r>
            <a:endParaRPr lang="de-DE"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38</a:t>
            </a:fld>
            <a:endParaRPr lang="de-DE"/>
          </a:p>
        </p:txBody>
      </p:sp>
      <p:pic>
        <p:nvPicPr>
          <p:cNvPr id="65538" name="Picture 2" descr="Afbeeldingsresultaat"/>
          <p:cNvPicPr>
            <a:picLocks noChangeAspect="1" noChangeArrowheads="1"/>
          </p:cNvPicPr>
          <p:nvPr/>
        </p:nvPicPr>
        <p:blipFill>
          <a:blip r:embed="rId3" cstate="print"/>
          <a:srcRect r="20008"/>
          <a:stretch>
            <a:fillRect/>
          </a:stretch>
        </p:blipFill>
        <p:spPr bwMode="auto">
          <a:xfrm>
            <a:off x="5220072" y="3600450"/>
            <a:ext cx="3923928" cy="32575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Agenda </a:t>
            </a:r>
            <a:r>
              <a:rPr lang="de-DE" dirty="0" smtClean="0"/>
              <a:t>2000</a:t>
            </a:r>
            <a:endParaRPr lang="de-DE" dirty="0"/>
          </a:p>
        </p:txBody>
      </p:sp>
      <p:sp>
        <p:nvSpPr>
          <p:cNvPr id="3" name="Inhaltsplatzhalter 2"/>
          <p:cNvSpPr>
            <a:spLocks noGrp="1"/>
          </p:cNvSpPr>
          <p:nvPr>
            <p:ph idx="1"/>
          </p:nvPr>
        </p:nvSpPr>
        <p:spPr/>
        <p:txBody>
          <a:bodyPr/>
          <a:lstStyle/>
          <a:p>
            <a:r>
              <a:rPr lang="en-US" sz="2400" dirty="0" smtClean="0"/>
              <a:t>-established economic, social, and environmental goals within the objectives of the CAP</a:t>
            </a:r>
          </a:p>
          <a:p>
            <a:r>
              <a:rPr lang="en-US" sz="2400" dirty="0" smtClean="0"/>
              <a:t>-small further reduction in market distortions </a:t>
            </a:r>
          </a:p>
          <a:p>
            <a:r>
              <a:rPr lang="en-US" sz="2400" dirty="0" smtClean="0"/>
              <a:t>-start of the rural development </a:t>
            </a:r>
            <a:r>
              <a:rPr lang="en-US" sz="2400" dirty="0" smtClean="0"/>
              <a:t>policy</a:t>
            </a:r>
          </a:p>
          <a:p>
            <a:endParaRPr lang="en-US" sz="2400" dirty="0" smtClean="0"/>
          </a:p>
          <a:p>
            <a:endParaRPr lang="en-US" sz="2400" dirty="0" smtClean="0"/>
          </a:p>
          <a:p>
            <a:r>
              <a:rPr lang="en-US" sz="2400" dirty="0" smtClean="0"/>
              <a:t>&gt;&gt; Already under the leadership of Franz </a:t>
            </a:r>
            <a:r>
              <a:rPr lang="en-US" sz="2400" dirty="0" err="1" smtClean="0"/>
              <a:t>Fischler</a:t>
            </a:r>
            <a:endParaRPr lang="en-US" sz="2400" dirty="0" smtClean="0"/>
          </a:p>
          <a:p>
            <a:endParaRPr lang="de-DE"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39</a:t>
            </a:fld>
            <a:endParaRPr lang="de-DE"/>
          </a:p>
        </p:txBody>
      </p:sp>
      <p:sp>
        <p:nvSpPr>
          <p:cNvPr id="5" name="Textplatzhalter 4"/>
          <p:cNvSpPr>
            <a:spLocks noGrp="1"/>
          </p:cNvSpPr>
          <p:nvPr>
            <p:ph type="body" sz="quarter" idx="13"/>
          </p:nvPr>
        </p:nvSpPr>
        <p:spPr/>
        <p:txBody>
          <a:bodyP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ox(in)">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Agriculture in the EU</a:t>
            </a:r>
            <a:endParaRPr lang="en-GB" dirty="0"/>
          </a:p>
        </p:txBody>
      </p:sp>
      <p:sp>
        <p:nvSpPr>
          <p:cNvPr id="3" name="Inhaltsplatzhalter 2"/>
          <p:cNvSpPr>
            <a:spLocks noGrp="1"/>
          </p:cNvSpPr>
          <p:nvPr>
            <p:ph idx="1"/>
          </p:nvPr>
        </p:nvSpPr>
        <p:spPr/>
        <p:txBody>
          <a:bodyPr>
            <a:normAutofit/>
          </a:bodyPr>
          <a:lstStyle/>
          <a:p>
            <a:pPr marL="285750" indent="-285750"/>
            <a:r>
              <a:rPr lang="en-GB" sz="2800" b="1" kern="1200" dirty="0" smtClean="0">
                <a:solidFill>
                  <a:schemeClr val="tx1"/>
                </a:solidFill>
                <a:latin typeface="+mn-lt"/>
                <a:ea typeface="+mn-ea"/>
                <a:cs typeface="+mn-cs"/>
              </a:rPr>
              <a:t>The Role of Agriculture</a:t>
            </a:r>
          </a:p>
          <a:p>
            <a:pPr marL="185738" indent="-185738">
              <a:buFont typeface="Arial" pitchFamily="34" charset="0"/>
              <a:buChar char="•"/>
            </a:pPr>
            <a:r>
              <a:rPr lang="en-GB" kern="1200" dirty="0" smtClean="0">
                <a:solidFill>
                  <a:schemeClr val="tx1"/>
                </a:solidFill>
                <a:latin typeface="+mn-lt"/>
                <a:ea typeface="+mn-ea"/>
                <a:cs typeface="+mn-cs"/>
              </a:rPr>
              <a:t>47 % of EU’s land area, </a:t>
            </a:r>
            <a:r>
              <a:rPr lang="en-US" dirty="0" smtClean="0">
                <a:latin typeface="+mn-lt"/>
              </a:rPr>
              <a:t>12 million farmers</a:t>
            </a:r>
          </a:p>
          <a:p>
            <a:pPr marL="185738" indent="-185738">
              <a:buFont typeface="Arial" pitchFamily="34" charset="0"/>
              <a:buChar char="•"/>
            </a:pPr>
            <a:r>
              <a:rPr lang="en-US" dirty="0" smtClean="0">
                <a:latin typeface="+mn-lt"/>
              </a:rPr>
              <a:t>7 % of all jobs (+ food sector) generating 6 % of GDP</a:t>
            </a:r>
          </a:p>
          <a:p>
            <a:pPr marL="185738" lvl="2" indent="-185738">
              <a:buSzPct val="85000"/>
              <a:buFont typeface="Arial" pitchFamily="34" charset="0"/>
              <a:buChar char="•"/>
            </a:pPr>
            <a:r>
              <a:rPr lang="en-GB" dirty="0" smtClean="0">
                <a:latin typeface="+mn-lt"/>
              </a:rPr>
              <a:t>EU leading exporter of agricultural products</a:t>
            </a:r>
            <a:br>
              <a:rPr lang="en-GB" dirty="0" smtClean="0">
                <a:latin typeface="+mn-lt"/>
              </a:rPr>
            </a:br>
            <a:endParaRPr lang="en-GB" dirty="0" smtClean="0">
              <a:latin typeface="+mn-lt"/>
            </a:endParaRPr>
          </a:p>
          <a:p>
            <a:pPr marL="285750" lvl="2" indent="-285750">
              <a:buSzPct val="85000"/>
              <a:buNone/>
            </a:pPr>
            <a:r>
              <a:rPr lang="en-GB" sz="2800" b="1" dirty="0" smtClean="0">
                <a:latin typeface="+mn-lt"/>
              </a:rPr>
              <a:t>Trends</a:t>
            </a:r>
          </a:p>
          <a:p>
            <a:pPr marL="185738" indent="-185738">
              <a:buFont typeface="Arial" pitchFamily="34" charset="0"/>
              <a:buChar char="•"/>
            </a:pPr>
            <a:r>
              <a:rPr lang="en-GB" dirty="0" smtClean="0"/>
              <a:t>1990-2010: number of farmers halved</a:t>
            </a:r>
            <a:endParaRPr lang="en-GB" dirty="0" smtClean="0">
              <a:latin typeface="+mn-lt"/>
            </a:endParaRPr>
          </a:p>
          <a:p>
            <a:pPr marL="185738" indent="-185738">
              <a:buFont typeface="Arial" pitchFamily="34" charset="0"/>
              <a:buChar char="•"/>
            </a:pPr>
            <a:r>
              <a:rPr lang="en-GB" dirty="0" smtClean="0">
                <a:latin typeface="+mn-lt"/>
              </a:rPr>
              <a:t>Productivity increased significantly </a:t>
            </a:r>
            <a:r>
              <a:rPr lang="en-GB" dirty="0" smtClean="0">
                <a:latin typeface="+mn-lt"/>
              </a:rPr>
              <a:t>(</a:t>
            </a:r>
            <a:r>
              <a:rPr lang="en-GB" dirty="0" smtClean="0">
                <a:latin typeface="+mn-lt"/>
              </a:rPr>
              <a:t>intensification &amp; specialisation)</a:t>
            </a:r>
          </a:p>
          <a:p>
            <a:pPr marL="185738" indent="-185738">
              <a:buFont typeface="Arial" pitchFamily="34" charset="0"/>
              <a:buChar char="•"/>
            </a:pPr>
            <a:r>
              <a:rPr lang="en-GB" dirty="0" smtClean="0">
                <a:latin typeface="+mn-lt"/>
              </a:rPr>
              <a:t>Average farm size growing (15 ha), </a:t>
            </a:r>
            <a:r>
              <a:rPr lang="en-GB" dirty="0" smtClean="0">
                <a:latin typeface="+mn-lt"/>
              </a:rPr>
              <a:t>but </a:t>
            </a:r>
            <a:r>
              <a:rPr lang="en-GB" dirty="0" smtClean="0">
                <a:latin typeface="+mn-lt"/>
              </a:rPr>
              <a:t>still primarily on small family holdings</a:t>
            </a:r>
          </a:p>
          <a:p>
            <a:pPr marL="342900" marR="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de-DE" dirty="0" smtClean="0">
              <a:latin typeface="+mn-lt"/>
            </a:endParaRPr>
          </a:p>
          <a:p>
            <a:endParaRPr lang="en-GB" baseline="0"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4</a:t>
            </a:fld>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The 2003 Reform – </a:t>
            </a:r>
            <a:r>
              <a:rPr lang="en-GB" dirty="0" err="1" smtClean="0"/>
              <a:t>Fischler</a:t>
            </a:r>
            <a:r>
              <a:rPr lang="en-GB" dirty="0" smtClean="0"/>
              <a:t> Reform </a:t>
            </a:r>
            <a:endParaRPr lang="en-GB" dirty="0"/>
          </a:p>
        </p:txBody>
      </p:sp>
      <p:sp>
        <p:nvSpPr>
          <p:cNvPr id="3" name="Inhaltsplatzhalter 2"/>
          <p:cNvSpPr>
            <a:spLocks noGrp="1"/>
          </p:cNvSpPr>
          <p:nvPr>
            <p:ph idx="1"/>
          </p:nvPr>
        </p:nvSpPr>
        <p:spPr>
          <a:xfrm>
            <a:off x="457200" y="1340768"/>
            <a:ext cx="8229600" cy="4717913"/>
          </a:xfrm>
        </p:spPr>
        <p:txBody>
          <a:bodyPr>
            <a:normAutofit/>
          </a:bodyPr>
          <a:lstStyle/>
          <a:p>
            <a:r>
              <a:rPr lang="en-US" sz="2800" dirty="0" smtClean="0"/>
              <a:t>Another policy entrepreneur – using the Iraq war to get one of the most radical reforms of the CAP:</a:t>
            </a:r>
          </a:p>
          <a:p>
            <a:r>
              <a:rPr lang="en-US" sz="2800" dirty="0" smtClean="0"/>
              <a:t>-decoupling: consolidated shift to income support by the introduction of a </a:t>
            </a:r>
            <a:r>
              <a:rPr lang="en-US" sz="2800" dirty="0" smtClean="0">
                <a:hlinkClick r:id="rId3"/>
              </a:rPr>
              <a:t>single payment scheme</a:t>
            </a:r>
            <a:r>
              <a:rPr lang="en-US" sz="2800" dirty="0" smtClean="0"/>
              <a:t>  </a:t>
            </a:r>
          </a:p>
          <a:p>
            <a:r>
              <a:rPr lang="en-US" sz="2800" dirty="0" smtClean="0"/>
              <a:t>-introduction of the 'cross compliance' concept</a:t>
            </a:r>
          </a:p>
          <a:p>
            <a:r>
              <a:rPr lang="en-US" sz="2800" dirty="0" smtClean="0"/>
              <a:t>-modulation between pillars</a:t>
            </a:r>
          </a:p>
          <a:p>
            <a:endParaRPr lang="en-GB" baseline="0"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40</a:t>
            </a:fld>
            <a:endParaRPr lang="de-DE"/>
          </a:p>
        </p:txBody>
      </p:sp>
      <p:pic>
        <p:nvPicPr>
          <p:cNvPr id="5" name="Picture 2" descr="https://upload.wikimedia.org/wikipedia/commons/thumb/7/75/Fischler1.jpg/220px-Fischler1.jpg"/>
          <p:cNvPicPr>
            <a:picLocks noChangeAspect="1" noChangeArrowheads="1"/>
          </p:cNvPicPr>
          <p:nvPr/>
        </p:nvPicPr>
        <p:blipFill>
          <a:blip r:embed="rId4" cstate="print"/>
          <a:srcRect/>
          <a:stretch>
            <a:fillRect/>
          </a:stretch>
        </p:blipFill>
        <p:spPr bwMode="auto">
          <a:xfrm>
            <a:off x="6286499" y="3429000"/>
            <a:ext cx="2857500" cy="3429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GB" dirty="0" smtClean="0"/>
              <a:t>The 2013 Reform: The </a:t>
            </a:r>
            <a:r>
              <a:rPr lang="en-GB" dirty="0" err="1" smtClean="0"/>
              <a:t>Ciolos</a:t>
            </a:r>
            <a:r>
              <a:rPr lang="en-GB" dirty="0" smtClean="0"/>
              <a:t> reform</a:t>
            </a:r>
            <a:endParaRPr lang="en-GB" dirty="0"/>
          </a:p>
        </p:txBody>
      </p:sp>
      <p:sp>
        <p:nvSpPr>
          <p:cNvPr id="3" name="Inhaltsplatzhalter 2"/>
          <p:cNvSpPr>
            <a:spLocks noGrp="1"/>
          </p:cNvSpPr>
          <p:nvPr>
            <p:ph idx="1"/>
          </p:nvPr>
        </p:nvSpPr>
        <p:spPr/>
        <p:txBody>
          <a:bodyPr>
            <a:normAutofit/>
          </a:bodyPr>
          <a:lstStyle/>
          <a:p>
            <a:pPr marL="285750" indent="-285750">
              <a:buFont typeface="Wingdings" pitchFamily="2" charset="2"/>
              <a:buChar char="§"/>
            </a:pPr>
            <a:r>
              <a:rPr lang="en-US" sz="2800" dirty="0" smtClean="0"/>
              <a:t>public money for public goods</a:t>
            </a:r>
          </a:p>
          <a:p>
            <a:pPr marL="285750" indent="-285750">
              <a:buFont typeface="Wingdings" pitchFamily="2" charset="2"/>
              <a:buChar char="§"/>
            </a:pPr>
            <a:r>
              <a:rPr lang="en-US" sz="2800" dirty="0" smtClean="0"/>
              <a:t>introduction of greening  </a:t>
            </a:r>
          </a:p>
          <a:p>
            <a:pPr marL="285750" indent="-285750">
              <a:buFont typeface="Wingdings" pitchFamily="2" charset="2"/>
              <a:buChar char="§"/>
            </a:pPr>
            <a:r>
              <a:rPr lang="en-US" sz="2800" dirty="0" smtClean="0"/>
              <a:t>producer support</a:t>
            </a:r>
          </a:p>
          <a:p>
            <a:pPr marL="285750" indent="-285750">
              <a:buFont typeface="Wingdings" pitchFamily="2" charset="2"/>
              <a:buChar char="§"/>
            </a:pPr>
            <a:r>
              <a:rPr lang="en-US" sz="2800" dirty="0" smtClean="0">
                <a:latin typeface="+mn-lt"/>
              </a:rPr>
              <a:t>small farmers</a:t>
            </a:r>
            <a:endParaRPr lang="de-DE" dirty="0" smtClean="0">
              <a:latin typeface="+mn-lt"/>
            </a:endParaRPr>
          </a:p>
          <a:p>
            <a:pPr>
              <a:buFont typeface="Wingdings" pitchFamily="2" charset="2"/>
              <a:buChar char="§"/>
            </a:pPr>
            <a:endParaRPr lang="en-GB" baseline="0" dirty="0" smtClean="0">
              <a:latin typeface="+mn-lt"/>
            </a:endParaRPr>
          </a:p>
        </p:txBody>
      </p:sp>
      <p:sp>
        <p:nvSpPr>
          <p:cNvPr id="10" name="Foliennummernplatzhalter 9"/>
          <p:cNvSpPr>
            <a:spLocks noGrp="1"/>
          </p:cNvSpPr>
          <p:nvPr>
            <p:ph type="sldNum" sz="quarter" idx="12"/>
          </p:nvPr>
        </p:nvSpPr>
        <p:spPr/>
        <p:txBody>
          <a:bodyPr/>
          <a:lstStyle/>
          <a:p>
            <a:fld id="{16EFD5B1-68CB-4A29-8F6C-4D18DB05CB6D}" type="slidenum">
              <a:rPr lang="de-DE" smtClean="0"/>
              <a:pPr/>
              <a:t>41</a:t>
            </a:fld>
            <a:endParaRPr lang="de-DE"/>
          </a:p>
        </p:txBody>
      </p:sp>
      <p:pic>
        <p:nvPicPr>
          <p:cNvPr id="59394" name="Picture 2" descr="Afbeeldingsresultaat"/>
          <p:cNvPicPr>
            <a:picLocks noChangeAspect="1" noChangeArrowheads="1"/>
          </p:cNvPicPr>
          <p:nvPr/>
        </p:nvPicPr>
        <p:blipFill>
          <a:blip r:embed="rId3" cstate="print"/>
          <a:srcRect/>
          <a:stretch>
            <a:fillRect/>
          </a:stretch>
        </p:blipFill>
        <p:spPr bwMode="auto">
          <a:xfrm>
            <a:off x="5258451" y="3645024"/>
            <a:ext cx="4282101" cy="32129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smtClean="0"/>
              <a:t>Part v: the last reform in more detail</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42</a:t>
            </a:fld>
            <a:endParaRPr lang="de-DE"/>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premise of last CAP reform</a:t>
            </a:r>
            <a:endParaRPr lang="en-GB" dirty="0"/>
          </a:p>
        </p:txBody>
      </p:sp>
      <p:sp>
        <p:nvSpPr>
          <p:cNvPr id="3" name="Content Placeholder 2"/>
          <p:cNvSpPr>
            <a:spLocks noGrp="1"/>
          </p:cNvSpPr>
          <p:nvPr>
            <p:ph idx="1"/>
          </p:nvPr>
        </p:nvSpPr>
        <p:spPr>
          <a:xfrm>
            <a:off x="457200" y="1440000"/>
            <a:ext cx="8229600" cy="4869320"/>
          </a:xfrm>
        </p:spPr>
        <p:txBody>
          <a:bodyPr/>
          <a:lstStyle/>
          <a:p>
            <a:r>
              <a:rPr lang="en-GB" sz="2800" b="1" dirty="0" smtClean="0"/>
              <a:t>The debate for 2014-2020</a:t>
            </a:r>
          </a:p>
          <a:p>
            <a:pPr marL="185738" indent="-185738">
              <a:buFont typeface="Arial" pitchFamily="34" charset="0"/>
              <a:buChar char="•"/>
            </a:pPr>
            <a:r>
              <a:rPr lang="en-GB" dirty="0" smtClean="0"/>
              <a:t>Real pressure on the EU budget – Budget and </a:t>
            </a:r>
            <a:r>
              <a:rPr lang="en-GB" dirty="0" err="1" smtClean="0"/>
              <a:t>Agri</a:t>
            </a:r>
            <a:r>
              <a:rPr lang="en-GB" dirty="0" smtClean="0"/>
              <a:t> debate at same time</a:t>
            </a:r>
          </a:p>
          <a:p>
            <a:pPr marL="185738" indent="-185738">
              <a:buFont typeface="Arial" pitchFamily="34" charset="0"/>
              <a:buChar char="•"/>
            </a:pPr>
            <a:r>
              <a:rPr lang="en-GB" dirty="0" smtClean="0"/>
              <a:t>Public money for public goods</a:t>
            </a:r>
          </a:p>
          <a:p>
            <a:pPr marL="185738" indent="-185738">
              <a:buFont typeface="Arial" pitchFamily="34" charset="0"/>
              <a:buChar char="•"/>
            </a:pPr>
            <a:r>
              <a:rPr lang="en-GB" dirty="0" smtClean="0"/>
              <a:t> Context: EU Biodiversity Strategy</a:t>
            </a:r>
          </a:p>
          <a:p>
            <a:pPr marL="362138" lvl="1" indent="-185738">
              <a:spcBef>
                <a:spcPts val="0"/>
              </a:spcBef>
              <a:buFont typeface="Symbol" pitchFamily="18" charset="2"/>
              <a:buChar char="-"/>
            </a:pPr>
            <a:r>
              <a:rPr lang="en-GB" dirty="0" smtClean="0"/>
              <a:t>Target 3:  </a:t>
            </a:r>
            <a:br>
              <a:rPr lang="en-GB" dirty="0" smtClean="0"/>
            </a:br>
            <a:r>
              <a:rPr lang="en-GB" i="1" dirty="0" smtClean="0"/>
              <a:t>“M</a:t>
            </a:r>
            <a:r>
              <a:rPr lang="en-US" i="1" dirty="0" err="1" smtClean="0"/>
              <a:t>aximise</a:t>
            </a:r>
            <a:r>
              <a:rPr lang="en-US" i="1" dirty="0" smtClean="0"/>
              <a:t> areas under agriculture across grasslands, arable land and permanent crops that are covered by biodiversity-related measures under the CAP”</a:t>
            </a:r>
            <a:endParaRPr lang="en-GB" i="1" dirty="0" smtClean="0"/>
          </a:p>
          <a:p>
            <a:pPr marL="176213" lvl="1" indent="-176213"/>
            <a:r>
              <a:rPr lang="en-GB" dirty="0" smtClean="0"/>
              <a:t>first </a:t>
            </a:r>
            <a:r>
              <a:rPr lang="en-GB" dirty="0"/>
              <a:t>time </a:t>
            </a:r>
            <a:r>
              <a:rPr lang="en-GB" dirty="0" smtClean="0"/>
              <a:t>Co-Decision with 28 </a:t>
            </a:r>
            <a:r>
              <a:rPr lang="en-GB" dirty="0"/>
              <a:t>Member </a:t>
            </a:r>
            <a:r>
              <a:rPr lang="en-GB" dirty="0" smtClean="0"/>
              <a:t>States</a:t>
            </a:r>
          </a:p>
          <a:p>
            <a:pPr marL="176213" lvl="1" indent="-176213"/>
            <a:r>
              <a:rPr lang="en-GB" dirty="0" smtClean="0"/>
              <a:t>Food security as a major driver of the public debate</a:t>
            </a:r>
          </a:p>
          <a:p>
            <a:pPr marL="176213" lvl="1" indent="-176213">
              <a:buNone/>
            </a:pPr>
            <a:endParaRPr lang="en-GB" dirty="0" smtClean="0"/>
          </a:p>
          <a:p>
            <a:endParaRPr lang="en-GB" dirty="0"/>
          </a:p>
          <a:p>
            <a:endParaRPr lang="en-GB" dirty="0" smtClean="0"/>
          </a:p>
          <a:p>
            <a:pPr marL="0" indent="0">
              <a:buNone/>
            </a:pPr>
            <a:endParaRPr lang="en-GB" dirty="0"/>
          </a:p>
        </p:txBody>
      </p:sp>
      <p:sp>
        <p:nvSpPr>
          <p:cNvPr id="5" name="Foliennummernplatzhalter 4"/>
          <p:cNvSpPr>
            <a:spLocks noGrp="1"/>
          </p:cNvSpPr>
          <p:nvPr>
            <p:ph type="sldNum" sz="quarter" idx="12"/>
          </p:nvPr>
        </p:nvSpPr>
        <p:spPr/>
        <p:txBody>
          <a:bodyPr/>
          <a:lstStyle/>
          <a:p>
            <a:fld id="{16EFD5B1-68CB-4A29-8F6C-4D18DB05CB6D}" type="slidenum">
              <a:rPr lang="de-DE" smtClean="0"/>
              <a:pPr/>
              <a:t>43</a:t>
            </a:fld>
            <a:endParaRPr lang="de-DE"/>
          </a:p>
        </p:txBody>
      </p:sp>
    </p:spTree>
    <p:extLst>
      <p:ext uri="{BB962C8B-B14F-4D97-AF65-F5344CB8AC3E}">
        <p14:creationId xmlns:p14="http://schemas.microsoft.com/office/powerpoint/2010/main" xmlns="" val="129317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The CAP reality</a:t>
            </a:r>
            <a:endParaRPr lang="sk-SK" dirty="0"/>
          </a:p>
        </p:txBody>
      </p:sp>
      <p:sp>
        <p:nvSpPr>
          <p:cNvPr id="3" name="Zástupný symbol obsahu 2"/>
          <p:cNvSpPr>
            <a:spLocks noGrp="1"/>
          </p:cNvSpPr>
          <p:nvPr>
            <p:ph idx="1"/>
          </p:nvPr>
        </p:nvSpPr>
        <p:spPr/>
        <p:txBody>
          <a:bodyPr/>
          <a:lstStyle/>
          <a:p>
            <a:pPr marL="185738" indent="-185738"/>
            <a:r>
              <a:rPr lang="en-US" sz="2800" b="1" dirty="0" smtClean="0"/>
              <a:t>The money - progressive part of CAP goes down</a:t>
            </a:r>
          </a:p>
          <a:p>
            <a:pPr marL="185738" indent="-185738">
              <a:buFont typeface="Arial" pitchFamily="34" charset="0"/>
              <a:buChar char="•"/>
            </a:pPr>
            <a:r>
              <a:rPr lang="en-US" dirty="0" smtClean="0"/>
              <a:t>Rural development budget has been slashed by 13.4 % </a:t>
            </a:r>
            <a:br>
              <a:rPr lang="en-US" dirty="0" smtClean="0"/>
            </a:br>
            <a:r>
              <a:rPr lang="en-US" dirty="0" smtClean="0"/>
              <a:t>compared  to previous period </a:t>
            </a:r>
          </a:p>
          <a:p>
            <a:pPr marL="185738" indent="-185738">
              <a:buFont typeface="Arial" pitchFamily="34" charset="0"/>
              <a:buChar char="•"/>
            </a:pPr>
            <a:r>
              <a:rPr lang="en-US" dirty="0" smtClean="0"/>
              <a:t>5 countries (HR, MT, PL, SK, HU) will transfer around 3 billion Euro</a:t>
            </a:r>
            <a:br>
              <a:rPr lang="en-US" dirty="0" smtClean="0"/>
            </a:br>
            <a:r>
              <a:rPr lang="en-US" dirty="0" smtClean="0"/>
              <a:t>from second to first pillar </a:t>
            </a:r>
          </a:p>
          <a:p>
            <a:pPr marL="0" indent="0">
              <a:buNone/>
            </a:pPr>
            <a:endParaRPr lang="sk-SK" dirty="0"/>
          </a:p>
        </p:txBody>
      </p:sp>
      <p:sp>
        <p:nvSpPr>
          <p:cNvPr id="5" name="Textplatzhalter 4"/>
          <p:cNvSpPr>
            <a:spLocks noGrp="1"/>
          </p:cNvSpPr>
          <p:nvPr>
            <p:ph type="body" sz="quarter" idx="13"/>
          </p:nvPr>
        </p:nvSpPr>
        <p:spPr/>
        <p:txBody>
          <a:bodyPr/>
          <a:lstStyle/>
          <a:p>
            <a:endParaRPr lang="en-GB"/>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52120" y="3429000"/>
            <a:ext cx="2809875" cy="2562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Foliennummernplatzhalter 5"/>
          <p:cNvSpPr>
            <a:spLocks noGrp="1"/>
          </p:cNvSpPr>
          <p:nvPr>
            <p:ph type="sldNum" sz="quarter" idx="12"/>
          </p:nvPr>
        </p:nvSpPr>
        <p:spPr/>
        <p:txBody>
          <a:bodyPr/>
          <a:lstStyle/>
          <a:p>
            <a:fld id="{16EFD5B1-68CB-4A29-8F6C-4D18DB05CB6D}" type="slidenum">
              <a:rPr lang="de-DE" smtClean="0"/>
              <a:pPr/>
              <a:t>44</a:t>
            </a:fld>
            <a:endParaRPr lang="de-DE"/>
          </a:p>
        </p:txBody>
      </p:sp>
    </p:spTree>
    <p:extLst>
      <p:ext uri="{BB962C8B-B14F-4D97-AF65-F5344CB8AC3E}">
        <p14:creationId xmlns:p14="http://schemas.microsoft.com/office/powerpoint/2010/main" xmlns="" val="44888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de-DE" sz="4000" dirty="0" smtClean="0"/>
              <a:t>CAP </a:t>
            </a:r>
            <a:r>
              <a:rPr lang="de-DE" sz="4000" dirty="0" err="1" smtClean="0"/>
              <a:t>Greening</a:t>
            </a:r>
            <a:endParaRPr lang="sk-SK" sz="4000" dirty="0"/>
          </a:p>
        </p:txBody>
      </p:sp>
      <p:sp>
        <p:nvSpPr>
          <p:cNvPr id="3" name="Zástupný symbol obsahu 2"/>
          <p:cNvSpPr>
            <a:spLocks noGrp="1"/>
          </p:cNvSpPr>
          <p:nvPr>
            <p:ph idx="1"/>
          </p:nvPr>
        </p:nvSpPr>
        <p:spPr/>
        <p:txBody>
          <a:bodyPr/>
          <a:lstStyle/>
          <a:p>
            <a:r>
              <a:rPr lang="en-US" sz="2800" b="1" dirty="0" smtClean="0"/>
              <a:t>Lifting the baseline with greening?</a:t>
            </a:r>
            <a:endParaRPr lang="en-US" sz="2800" b="1" u="sng" dirty="0" smtClean="0"/>
          </a:p>
          <a:p>
            <a:pPr marL="185738" indent="-185738"/>
            <a:r>
              <a:rPr lang="en-US" u="sng" dirty="0" smtClean="0"/>
              <a:t>Ecological Focus Area - an empty shell?</a:t>
            </a:r>
          </a:p>
          <a:p>
            <a:pPr marL="185738" indent="-185738">
              <a:buFont typeface="Arial" pitchFamily="34" charset="0"/>
              <a:buChar char="•"/>
            </a:pPr>
            <a:r>
              <a:rPr lang="en-US" dirty="0" smtClean="0"/>
              <a:t>N fixing crops vs landscape elements</a:t>
            </a:r>
          </a:p>
          <a:p>
            <a:pPr marL="185738" indent="-185738">
              <a:buFont typeface="Arial" pitchFamily="34" charset="0"/>
              <a:buChar char="•"/>
            </a:pPr>
            <a:r>
              <a:rPr lang="en-US" dirty="0" smtClean="0"/>
              <a:t>Use of pesticides </a:t>
            </a:r>
            <a:r>
              <a:rPr lang="en-US" strike="sngStrike" dirty="0" smtClean="0"/>
              <a:t>is allowed</a:t>
            </a:r>
          </a:p>
          <a:p>
            <a:r>
              <a:rPr lang="en-US" u="sng" dirty="0" smtClean="0"/>
              <a:t>Permanent grassland – avoid destruction?</a:t>
            </a:r>
          </a:p>
          <a:p>
            <a:pPr marL="185738" indent="-185738">
              <a:buFont typeface="Arial" pitchFamily="34" charset="0"/>
              <a:buChar char="•"/>
            </a:pPr>
            <a:r>
              <a:rPr lang="en-US" dirty="0" smtClean="0"/>
              <a:t>Only 8 MS designated all grasslands</a:t>
            </a:r>
          </a:p>
          <a:p>
            <a:pPr marL="185738" indent="-185738">
              <a:buFont typeface="Arial" pitchFamily="34" charset="0"/>
              <a:buChar char="•"/>
            </a:pPr>
            <a:r>
              <a:rPr lang="en-US" dirty="0" smtClean="0"/>
              <a:t>6 MS designated &lt; 1/2 grasslands</a:t>
            </a:r>
          </a:p>
          <a:p>
            <a:r>
              <a:rPr lang="en-US" u="sng" dirty="0" smtClean="0"/>
              <a:t>Crop diversification – stop monoculture?</a:t>
            </a:r>
          </a:p>
          <a:p>
            <a:pPr marL="185738" indent="-185738">
              <a:buFont typeface="Arial" pitchFamily="34" charset="0"/>
              <a:buChar char="•"/>
            </a:pPr>
            <a:r>
              <a:rPr lang="en-US" dirty="0" smtClean="0"/>
              <a:t>1/4 of arable land exempted</a:t>
            </a:r>
          </a:p>
          <a:p>
            <a:pPr marL="185738" indent="-185738">
              <a:buFont typeface="Arial" pitchFamily="34" charset="0"/>
              <a:buChar char="•"/>
            </a:pPr>
            <a:r>
              <a:rPr lang="en-US" dirty="0" smtClean="0"/>
              <a:t>Monoculture deemed green (FR)</a:t>
            </a:r>
            <a:endParaRPr lang="en-GB" dirty="0" smtClean="0"/>
          </a:p>
        </p:txBody>
      </p:sp>
      <p:pic>
        <p:nvPicPr>
          <p:cNvPr id="2050" name="Picture 2" descr="I:\Communication\Photos &amp; Videos\Photography\Agriculture\Intensive Agriculture\agri desert Hungary-Nagy.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868145" y="2564905"/>
            <a:ext cx="3168351" cy="237626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8316416" y="6119718"/>
            <a:ext cx="504056" cy="261610"/>
          </a:xfrm>
          <a:prstGeom prst="rect">
            <a:avLst/>
          </a:prstGeom>
          <a:noFill/>
        </p:spPr>
        <p:txBody>
          <a:bodyPr wrap="square" rtlCol="0">
            <a:spAutoFit/>
          </a:bodyPr>
          <a:lstStyle/>
          <a:p>
            <a:r>
              <a:rPr lang="en-GB" sz="1100" dirty="0" smtClean="0"/>
              <a:t>Nagy</a:t>
            </a:r>
            <a:endParaRPr lang="en-GB" sz="1100" dirty="0"/>
          </a:p>
        </p:txBody>
      </p:sp>
      <p:pic>
        <p:nvPicPr>
          <p:cNvPr id="7" name="Picture 2" descr="I:\Communication\Photos &amp; Videos\Photography\Agriculture\Extensive Agriculture\Zachovala_louka_bez_dosevu Jiří Koptík.JPG"/>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t="67754" b="1"/>
          <a:stretch/>
        </p:blipFill>
        <p:spPr bwMode="auto">
          <a:xfrm>
            <a:off x="4110784" y="5229200"/>
            <a:ext cx="4948591" cy="1196751"/>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oliennummernplatzhalter 7"/>
          <p:cNvSpPr>
            <a:spLocks noGrp="1"/>
          </p:cNvSpPr>
          <p:nvPr>
            <p:ph type="sldNum" sz="quarter" idx="12"/>
          </p:nvPr>
        </p:nvSpPr>
        <p:spPr/>
        <p:txBody>
          <a:bodyPr/>
          <a:lstStyle/>
          <a:p>
            <a:fld id="{16EFD5B1-68CB-4A29-8F6C-4D18DB05CB6D}" type="slidenum">
              <a:rPr lang="de-DE" smtClean="0"/>
              <a:pPr/>
              <a:t>45</a:t>
            </a:fld>
            <a:endParaRPr lang="de-DE"/>
          </a:p>
        </p:txBody>
      </p:sp>
    </p:spTree>
    <p:extLst>
      <p:ext uri="{BB962C8B-B14F-4D97-AF65-F5344CB8AC3E}">
        <p14:creationId xmlns:p14="http://schemas.microsoft.com/office/powerpoint/2010/main" xmlns="" val="286145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Rural Development</a:t>
            </a:r>
            <a:endParaRPr lang="sk-SK" dirty="0"/>
          </a:p>
        </p:txBody>
      </p:sp>
      <p:sp>
        <p:nvSpPr>
          <p:cNvPr id="3" name="Zástupný symbol obsahu 2"/>
          <p:cNvSpPr>
            <a:spLocks noGrp="1"/>
          </p:cNvSpPr>
          <p:nvPr>
            <p:ph idx="1"/>
          </p:nvPr>
        </p:nvSpPr>
        <p:spPr/>
        <p:txBody>
          <a:bodyPr/>
          <a:lstStyle/>
          <a:p>
            <a:r>
              <a:rPr lang="en-US" sz="2800" b="1" dirty="0" smtClean="0"/>
              <a:t> Good intentions &amp; numbers</a:t>
            </a:r>
          </a:p>
          <a:p>
            <a:pPr marL="185738" indent="-185738">
              <a:buFont typeface="Arial" pitchFamily="34" charset="0"/>
              <a:buChar char="•"/>
            </a:pPr>
            <a:r>
              <a:rPr lang="en-US" dirty="0" smtClean="0"/>
              <a:t>MS were asked to maintain the 2007-2013 level of efforts + </a:t>
            </a:r>
            <a:br>
              <a:rPr lang="en-US" dirty="0" smtClean="0"/>
            </a:br>
            <a:r>
              <a:rPr lang="en-US" dirty="0" smtClean="0"/>
              <a:t>spend 30% on environment &amp; climate measures</a:t>
            </a:r>
          </a:p>
          <a:p>
            <a:pPr marL="185738" indent="-185738">
              <a:buFont typeface="Arial" pitchFamily="34" charset="0"/>
              <a:buChar char="•"/>
            </a:pPr>
            <a:r>
              <a:rPr lang="en-US" dirty="0" smtClean="0"/>
              <a:t>MS were asked to increase targeting in AEM (ECA)</a:t>
            </a:r>
          </a:p>
          <a:p>
            <a:pPr marL="185738" indent="-185738">
              <a:buFont typeface="Arial" pitchFamily="34" charset="0"/>
              <a:buChar char="•"/>
            </a:pPr>
            <a:r>
              <a:rPr lang="en-US" dirty="0" err="1" smtClean="0"/>
              <a:t>Agri</a:t>
            </a:r>
            <a:r>
              <a:rPr lang="en-US" dirty="0" smtClean="0"/>
              <a:t>-environment</a:t>
            </a:r>
            <a:r>
              <a:rPr lang="en-US" dirty="0"/>
              <a:t>: </a:t>
            </a:r>
            <a:r>
              <a:rPr lang="en-US" dirty="0" smtClean="0"/>
              <a:t>16.8 % </a:t>
            </a:r>
            <a:r>
              <a:rPr lang="en-US" dirty="0"/>
              <a:t>of total public </a:t>
            </a:r>
            <a:r>
              <a:rPr lang="en-US" dirty="0" smtClean="0"/>
              <a:t>expenditure</a:t>
            </a:r>
            <a:endParaRPr lang="en-US" dirty="0"/>
          </a:p>
          <a:p>
            <a:pPr marL="185738" indent="-185738">
              <a:buFont typeface="Arial" pitchFamily="34" charset="0"/>
              <a:buChar char="•"/>
            </a:pPr>
            <a:r>
              <a:rPr lang="en-US" dirty="0" smtClean="0"/>
              <a:t>Total </a:t>
            </a:r>
            <a:r>
              <a:rPr lang="en-US" dirty="0"/>
              <a:t>agricultural  land under contracts supporting </a:t>
            </a:r>
            <a:r>
              <a:rPr lang="en-US" dirty="0" smtClean="0"/>
              <a:t/>
            </a:r>
            <a:br>
              <a:rPr lang="en-US" dirty="0" smtClean="0"/>
            </a:br>
            <a:r>
              <a:rPr lang="en-US" dirty="0" smtClean="0"/>
              <a:t>biodiversity </a:t>
            </a:r>
            <a:r>
              <a:rPr lang="en-US" dirty="0"/>
              <a:t>and/or landscapes: </a:t>
            </a:r>
            <a:r>
              <a:rPr lang="en-US" dirty="0" smtClean="0"/>
              <a:t>19 %</a:t>
            </a:r>
          </a:p>
          <a:p>
            <a:endParaRPr lang="sk-SK" dirty="0"/>
          </a:p>
        </p:txBody>
      </p:sp>
      <p:sp>
        <p:nvSpPr>
          <p:cNvPr id="5" name="Textplatzhalter 4"/>
          <p:cNvSpPr>
            <a:spLocks noGrp="1"/>
          </p:cNvSpPr>
          <p:nvPr>
            <p:ph type="body" sz="quarter" idx="13"/>
          </p:nvPr>
        </p:nvSpPr>
        <p:spPr/>
        <p:txBody>
          <a:bodyPr/>
          <a:lstStyle/>
          <a:p>
            <a:endParaRPr lang="en-GB"/>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24328" y="692696"/>
            <a:ext cx="1153781" cy="19442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Foliennummernplatzhalter 5"/>
          <p:cNvSpPr>
            <a:spLocks noGrp="1"/>
          </p:cNvSpPr>
          <p:nvPr>
            <p:ph type="sldNum" sz="quarter" idx="12"/>
          </p:nvPr>
        </p:nvSpPr>
        <p:spPr/>
        <p:txBody>
          <a:bodyPr/>
          <a:lstStyle/>
          <a:p>
            <a:fld id="{16EFD5B1-68CB-4A29-8F6C-4D18DB05CB6D}" type="slidenum">
              <a:rPr lang="de-DE" smtClean="0"/>
              <a:pPr/>
              <a:t>46</a:t>
            </a:fld>
            <a:endParaRPr lang="de-DE"/>
          </a:p>
        </p:txBody>
      </p:sp>
    </p:spTree>
    <p:extLst>
      <p:ext uri="{BB962C8B-B14F-4D97-AF65-F5344CB8AC3E}">
        <p14:creationId xmlns:p14="http://schemas.microsoft.com/office/powerpoint/2010/main" xmlns="" val="393691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Rural Development</a:t>
            </a:r>
            <a:endParaRPr lang="en-GB" dirty="0"/>
          </a:p>
        </p:txBody>
      </p:sp>
      <p:sp>
        <p:nvSpPr>
          <p:cNvPr id="3" name="Content Placeholder 2"/>
          <p:cNvSpPr>
            <a:spLocks noGrp="1"/>
          </p:cNvSpPr>
          <p:nvPr>
            <p:ph idx="1"/>
          </p:nvPr>
        </p:nvSpPr>
        <p:spPr/>
        <p:txBody>
          <a:bodyPr/>
          <a:lstStyle/>
          <a:p>
            <a:pPr marL="166813" lvl="1">
              <a:buNone/>
            </a:pPr>
            <a:r>
              <a:rPr lang="en-GB" sz="2800" b="1" dirty="0" smtClean="0"/>
              <a:t>Too often sad reality</a:t>
            </a:r>
          </a:p>
          <a:p>
            <a:pPr marL="354013" lvl="2"/>
            <a:r>
              <a:rPr lang="en-GB" dirty="0" smtClean="0"/>
              <a:t>AEM </a:t>
            </a:r>
            <a:r>
              <a:rPr lang="en-GB" dirty="0"/>
              <a:t>budgets </a:t>
            </a:r>
            <a:r>
              <a:rPr lang="en-GB" dirty="0" smtClean="0"/>
              <a:t>reduced </a:t>
            </a:r>
            <a:r>
              <a:rPr lang="en-GB" dirty="0"/>
              <a:t>and targeted biodiversity schemes missing </a:t>
            </a:r>
            <a:r>
              <a:rPr lang="en-GB" dirty="0" smtClean="0"/>
              <a:t/>
            </a:r>
            <a:br>
              <a:rPr lang="en-GB" dirty="0" smtClean="0"/>
            </a:br>
            <a:r>
              <a:rPr lang="en-GB" dirty="0" smtClean="0"/>
              <a:t>or underfunded (e.g</a:t>
            </a:r>
            <a:r>
              <a:rPr lang="en-GB" dirty="0"/>
              <a:t>. FI, PL, SI, SK, DE, </a:t>
            </a:r>
            <a:r>
              <a:rPr lang="en-GB" dirty="0" smtClean="0"/>
              <a:t>...) </a:t>
            </a:r>
          </a:p>
          <a:p>
            <a:pPr marL="354013" lvl="2"/>
            <a:r>
              <a:rPr lang="en-GB" dirty="0" smtClean="0"/>
              <a:t>Decades </a:t>
            </a:r>
            <a:r>
              <a:rPr lang="en-GB" dirty="0"/>
              <a:t>of conservation work at risk </a:t>
            </a:r>
            <a:r>
              <a:rPr lang="en-GB" dirty="0" smtClean="0"/>
              <a:t>of being lost </a:t>
            </a:r>
            <a:br>
              <a:rPr lang="en-GB" dirty="0" smtClean="0"/>
            </a:br>
            <a:r>
              <a:rPr lang="en-GB" dirty="0" smtClean="0"/>
              <a:t>(e.g</a:t>
            </a:r>
            <a:r>
              <a:rPr lang="en-GB" dirty="0"/>
              <a:t>. Emilia </a:t>
            </a:r>
            <a:r>
              <a:rPr lang="en-GB" dirty="0" smtClean="0"/>
              <a:t>Romagna</a:t>
            </a:r>
            <a:r>
              <a:rPr lang="en-GB" dirty="0"/>
              <a:t> </a:t>
            </a:r>
            <a:r>
              <a:rPr lang="en-GB" dirty="0" smtClean="0"/>
              <a:t>- IT) </a:t>
            </a:r>
          </a:p>
          <a:p>
            <a:pPr marL="354013" lvl="2"/>
            <a:r>
              <a:rPr lang="en-GB" dirty="0" smtClean="0"/>
              <a:t>Money going to arable farming </a:t>
            </a:r>
            <a:br>
              <a:rPr lang="en-GB" dirty="0" smtClean="0"/>
            </a:br>
            <a:r>
              <a:rPr lang="en-GB" dirty="0" smtClean="0"/>
              <a:t>where grassland is the problem (e.g. LV, ES, …)</a:t>
            </a:r>
            <a:endParaRPr lang="en-GB" dirty="0"/>
          </a:p>
          <a:p>
            <a:pPr marL="354013" lvl="2"/>
            <a:r>
              <a:rPr lang="en-GB" dirty="0"/>
              <a:t>Positive exceptions </a:t>
            </a:r>
            <a:r>
              <a:rPr lang="en-GB" dirty="0" smtClean="0"/>
              <a:t>exist (e.g</a:t>
            </a:r>
            <a:r>
              <a:rPr lang="en-GB" dirty="0"/>
              <a:t>. </a:t>
            </a:r>
            <a:r>
              <a:rPr lang="en-GB" dirty="0" smtClean="0"/>
              <a:t>AU) – </a:t>
            </a:r>
            <a:br>
              <a:rPr lang="en-GB" dirty="0" smtClean="0"/>
            </a:br>
            <a:r>
              <a:rPr lang="en-GB" dirty="0" smtClean="0"/>
              <a:t>increased budget for targeted, good AEM</a:t>
            </a:r>
            <a:endParaRPr lang="en-GB" dirty="0"/>
          </a:p>
          <a:p>
            <a:endParaRPr lang="en-GB" sz="2800" dirty="0"/>
          </a:p>
        </p:txBody>
      </p:sp>
      <p:sp>
        <p:nvSpPr>
          <p:cNvPr id="4" name="Textplatzhalter 3"/>
          <p:cNvSpPr>
            <a:spLocks noGrp="1"/>
          </p:cNvSpPr>
          <p:nvPr>
            <p:ph type="body" sz="quarter" idx="13"/>
          </p:nvPr>
        </p:nvSpPr>
        <p:spPr/>
        <p:txBody>
          <a:bodyPr/>
          <a:lstStyle/>
          <a:p>
            <a:endParaRPr lang="en-GB"/>
          </a:p>
        </p:txBody>
      </p:sp>
      <p:pic>
        <p:nvPicPr>
          <p:cNvPr id="5" name="Picture 2" descr="C:\Users\trees.robijns\Desktop\414_Ttominamirand.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5547" y="4221088"/>
            <a:ext cx="3012957" cy="226464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liennummernplatzhalter 5"/>
          <p:cNvSpPr>
            <a:spLocks noGrp="1"/>
          </p:cNvSpPr>
          <p:nvPr>
            <p:ph type="sldNum" sz="quarter" idx="12"/>
          </p:nvPr>
        </p:nvSpPr>
        <p:spPr/>
        <p:txBody>
          <a:bodyPr/>
          <a:lstStyle/>
          <a:p>
            <a:fld id="{16EFD5B1-68CB-4A29-8F6C-4D18DB05CB6D}" type="slidenum">
              <a:rPr lang="de-DE" smtClean="0"/>
              <a:pPr/>
              <a:t>47</a:t>
            </a:fld>
            <a:endParaRPr lang="de-DE"/>
          </a:p>
        </p:txBody>
      </p:sp>
    </p:spTree>
    <p:extLst>
      <p:ext uri="{BB962C8B-B14F-4D97-AF65-F5344CB8AC3E}">
        <p14:creationId xmlns:p14="http://schemas.microsoft.com/office/powerpoint/2010/main" xmlns="" val="19129117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t>
            </a:r>
            <a:r>
              <a:rPr lang="en-GB" dirty="0" smtClean="0"/>
              <a:t>reality of the premise</a:t>
            </a:r>
            <a:endParaRPr lang="en-GB" dirty="0"/>
          </a:p>
        </p:txBody>
      </p:sp>
      <p:sp>
        <p:nvSpPr>
          <p:cNvPr id="5" name="Inhaltsplatzhalter 4"/>
          <p:cNvSpPr>
            <a:spLocks noGrp="1"/>
          </p:cNvSpPr>
          <p:nvPr>
            <p:ph idx="1"/>
          </p:nvPr>
        </p:nvSpPr>
        <p:spPr/>
        <p:txBody>
          <a:bodyPr/>
          <a:lstStyle/>
          <a:p>
            <a:endParaRPr lang="en-GB"/>
          </a:p>
        </p:txBody>
      </p:sp>
      <p:sp>
        <p:nvSpPr>
          <p:cNvPr id="6" name="Textplatzhalter 5"/>
          <p:cNvSpPr>
            <a:spLocks noGrp="1"/>
          </p:cNvSpPr>
          <p:nvPr>
            <p:ph type="body" sz="quarter" idx="13"/>
          </p:nvPr>
        </p:nvSpPr>
        <p:spPr/>
        <p:txBody>
          <a:bodyPr/>
          <a:lstStyle/>
          <a:p>
            <a:endParaRPr lang="en-GB"/>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6922" t="13967" r="18185" b="5602"/>
          <a:stretch/>
        </p:blipFill>
        <p:spPr bwMode="auto">
          <a:xfrm>
            <a:off x="395536" y="1412776"/>
            <a:ext cx="8442104" cy="50973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6" name="Picture 2"/>
          <p:cNvPicPr>
            <a:picLocks noChangeAspect="1" noChangeArrowheads="1"/>
          </p:cNvPicPr>
          <p:nvPr/>
        </p:nvPicPr>
        <p:blipFill>
          <a:blip r:embed="rId3" cstate="print"/>
          <a:srcRect/>
          <a:stretch>
            <a:fillRect/>
          </a:stretch>
        </p:blipFill>
        <p:spPr bwMode="auto">
          <a:xfrm>
            <a:off x="2419003" y="1916832"/>
            <a:ext cx="6724997" cy="2351502"/>
          </a:xfrm>
          <a:prstGeom prst="rect">
            <a:avLst/>
          </a:prstGeom>
          <a:noFill/>
          <a:ln w="9525">
            <a:noFill/>
            <a:miter lim="800000"/>
            <a:headEnd/>
            <a:tailEnd/>
          </a:ln>
          <a:scene3d>
            <a:camera prst="orthographicFront">
              <a:rot lat="0" lon="0" rev="2400000"/>
            </a:camera>
            <a:lightRig rig="threePt" dir="t"/>
          </a:scene3d>
        </p:spPr>
      </p:pic>
      <p:pic>
        <p:nvPicPr>
          <p:cNvPr id="1027" name="Picture 3"/>
          <p:cNvPicPr>
            <a:picLocks noChangeAspect="1" noChangeArrowheads="1"/>
          </p:cNvPicPr>
          <p:nvPr/>
        </p:nvPicPr>
        <p:blipFill>
          <a:blip r:embed="rId4" cstate="print"/>
          <a:srcRect/>
          <a:stretch>
            <a:fillRect/>
          </a:stretch>
        </p:blipFill>
        <p:spPr bwMode="auto">
          <a:xfrm>
            <a:off x="3059832" y="5661248"/>
            <a:ext cx="5400675" cy="771525"/>
          </a:xfrm>
          <a:prstGeom prst="rect">
            <a:avLst/>
          </a:prstGeom>
          <a:noFill/>
          <a:ln w="9525">
            <a:solidFill>
              <a:schemeClr val="tx2"/>
            </a:solidFill>
            <a:miter lim="800000"/>
            <a:headEnd/>
            <a:tailEnd/>
          </a:ln>
        </p:spPr>
      </p:pic>
      <p:sp>
        <p:nvSpPr>
          <p:cNvPr id="9" name="Foliennummernplatzhalter 8"/>
          <p:cNvSpPr>
            <a:spLocks noGrp="1"/>
          </p:cNvSpPr>
          <p:nvPr>
            <p:ph type="sldNum" sz="quarter" idx="12"/>
          </p:nvPr>
        </p:nvSpPr>
        <p:spPr/>
        <p:txBody>
          <a:bodyPr/>
          <a:lstStyle/>
          <a:p>
            <a:fld id="{16EFD5B1-68CB-4A29-8F6C-4D18DB05CB6D}" type="slidenum">
              <a:rPr lang="de-DE" smtClean="0"/>
              <a:pPr/>
              <a:t>48</a:t>
            </a:fld>
            <a:endParaRPr lang="de-DE"/>
          </a:p>
        </p:txBody>
      </p:sp>
    </p:spTree>
    <p:extLst>
      <p:ext uri="{BB962C8B-B14F-4D97-AF65-F5344CB8AC3E}">
        <p14:creationId xmlns:p14="http://schemas.microsoft.com/office/powerpoint/2010/main" xmlns="" val="354830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978362" y="2826715"/>
            <a:ext cx="4842110" cy="1752600"/>
          </a:xfrm>
        </p:spPr>
        <p:txBody>
          <a:bodyPr/>
          <a:lstStyle/>
          <a:p>
            <a:pPr marL="342900" indent="-342900" algn="l">
              <a:buFont typeface="Arial" panose="020B0604020202020204" pitchFamily="34" charset="0"/>
              <a:buChar char="•"/>
            </a:pPr>
            <a:r>
              <a:rPr lang="en-GB" sz="2000" dirty="0" smtClean="0"/>
              <a:t>MS choose least ambitious options</a:t>
            </a:r>
          </a:p>
          <a:p>
            <a:pPr marL="342900" indent="-342900" algn="l">
              <a:buFont typeface="Arial" panose="020B0604020202020204" pitchFamily="34" charset="0"/>
              <a:buChar char="•"/>
            </a:pPr>
            <a:r>
              <a:rPr lang="en-GB" sz="2000" dirty="0" smtClean="0"/>
              <a:t>Weakening of CC</a:t>
            </a:r>
          </a:p>
          <a:p>
            <a:pPr marL="342900" indent="-342900" algn="l">
              <a:buFont typeface="Arial" panose="020B0604020202020204" pitchFamily="34" charset="0"/>
              <a:buChar char="•"/>
            </a:pPr>
            <a:r>
              <a:rPr lang="en-GB" sz="2000" dirty="0" smtClean="0"/>
              <a:t>Reverse modulation</a:t>
            </a:r>
          </a:p>
          <a:p>
            <a:pPr marL="342900" indent="-342900" algn="l">
              <a:buFont typeface="Arial" panose="020B0604020202020204" pitchFamily="34" charset="0"/>
              <a:buChar char="•"/>
            </a:pPr>
            <a:r>
              <a:rPr lang="en-GB" sz="2000" dirty="0" smtClean="0"/>
              <a:t>Move from ‘dark green’</a:t>
            </a:r>
          </a:p>
          <a:p>
            <a:pPr marL="342900" indent="-342900" algn="l">
              <a:buFont typeface="Arial" panose="020B0604020202020204" pitchFamily="34" charset="0"/>
              <a:buChar char="•"/>
            </a:pPr>
            <a:endParaRPr lang="en-GB" sz="2000" dirty="0"/>
          </a:p>
        </p:txBody>
      </p:sp>
      <p:sp>
        <p:nvSpPr>
          <p:cNvPr id="3" name="Title 2"/>
          <p:cNvSpPr>
            <a:spLocks noGrp="1"/>
          </p:cNvSpPr>
          <p:nvPr>
            <p:ph type="title"/>
          </p:nvPr>
        </p:nvSpPr>
        <p:spPr>
          <a:xfrm>
            <a:off x="3586274" y="476672"/>
            <a:ext cx="4888632" cy="2088232"/>
          </a:xfrm>
        </p:spPr>
        <p:txBody>
          <a:bodyPr/>
          <a:lstStyle/>
          <a:p>
            <a:r>
              <a:rPr lang="en-GB" dirty="0" smtClean="0"/>
              <a:t>‘Green(wash)</a:t>
            </a:r>
            <a:r>
              <a:rPr lang="en-GB" dirty="0" err="1" smtClean="0"/>
              <a:t>ing</a:t>
            </a:r>
            <a:r>
              <a:rPr lang="en-GB" dirty="0" smtClean="0"/>
              <a:t>’ Direct Payments</a:t>
            </a:r>
            <a:endParaRPr lang="en-GB" dirty="0"/>
          </a:p>
        </p:txBody>
      </p:sp>
      <p:pic>
        <p:nvPicPr>
          <p:cNvPr id="4" name="Picture 3"/>
          <p:cNvPicPr>
            <a:picLocks noChangeAspect="1"/>
          </p:cNvPicPr>
          <p:nvPr/>
        </p:nvPicPr>
        <p:blipFill>
          <a:blip r:embed="rId3" cstate="print"/>
          <a:stretch>
            <a:fillRect/>
          </a:stretch>
        </p:blipFill>
        <p:spPr>
          <a:xfrm>
            <a:off x="251520" y="476672"/>
            <a:ext cx="3292762" cy="4626372"/>
          </a:xfrm>
          <a:prstGeom prst="rect">
            <a:avLst/>
          </a:prstGeom>
        </p:spPr>
      </p:pic>
    </p:spTree>
    <p:extLst>
      <p:ext uri="{BB962C8B-B14F-4D97-AF65-F5344CB8AC3E}">
        <p14:creationId xmlns="" xmlns:p14="http://schemas.microsoft.com/office/powerpoint/2010/main" val="6739745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5</a:t>
            </a:fld>
            <a:endParaRPr lang="de-DE"/>
          </a:p>
        </p:txBody>
      </p:sp>
      <p:sp>
        <p:nvSpPr>
          <p:cNvPr id="5" name="Textplatzhalter 4"/>
          <p:cNvSpPr>
            <a:spLocks noGrp="1"/>
          </p:cNvSpPr>
          <p:nvPr>
            <p:ph type="body" sz="quarter" idx="13"/>
          </p:nvPr>
        </p:nvSpPr>
        <p:spPr/>
        <p:txBody>
          <a:bodyPr/>
          <a:lstStyle/>
          <a:p>
            <a:endParaRPr lang="de-DE"/>
          </a:p>
        </p:txBody>
      </p:sp>
      <p:pic>
        <p:nvPicPr>
          <p:cNvPr id="5122" name="Picture 2"/>
          <p:cNvPicPr>
            <a:picLocks noChangeAspect="1" noChangeArrowheads="1"/>
          </p:cNvPicPr>
          <p:nvPr/>
        </p:nvPicPr>
        <p:blipFill>
          <a:blip r:embed="rId3" cstate="print"/>
          <a:srcRect l="39642" t="26748" r="21693" b="21033"/>
          <a:stretch>
            <a:fillRect/>
          </a:stretch>
        </p:blipFill>
        <p:spPr bwMode="auto">
          <a:xfrm>
            <a:off x="323528" y="0"/>
            <a:ext cx="8640960" cy="65611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GB" dirty="0" err="1" smtClean="0"/>
              <a:t>pArt</a:t>
            </a:r>
            <a:r>
              <a:rPr lang="en-GB" dirty="0" smtClean="0"/>
              <a:t> vi: where do we go next?</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50</a:t>
            </a:fld>
            <a:endParaRPr lang="de-DE"/>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The CAP reform post 2020</a:t>
            </a:r>
            <a:endParaRPr lang="sk-SK" dirty="0"/>
          </a:p>
        </p:txBody>
      </p:sp>
      <p:sp>
        <p:nvSpPr>
          <p:cNvPr id="3" name="Zástupný symbol obsahu 2"/>
          <p:cNvSpPr>
            <a:spLocks noGrp="1"/>
          </p:cNvSpPr>
          <p:nvPr>
            <p:ph idx="1"/>
          </p:nvPr>
        </p:nvSpPr>
        <p:spPr/>
        <p:txBody>
          <a:bodyPr/>
          <a:lstStyle/>
          <a:p>
            <a:r>
              <a:rPr lang="en-US" sz="2800" b="1" dirty="0" smtClean="0"/>
              <a:t>Where do we stand</a:t>
            </a:r>
          </a:p>
          <a:p>
            <a:pPr marL="176213" indent="-176213">
              <a:spcBef>
                <a:spcPts val="600"/>
              </a:spcBef>
              <a:buFont typeface="Arial" pitchFamily="34" charset="0"/>
              <a:buChar char="•"/>
            </a:pPr>
            <a:r>
              <a:rPr lang="en-US" dirty="0" smtClean="0"/>
              <a:t>Commission’s </a:t>
            </a:r>
            <a:r>
              <a:rPr lang="en-US" b="1" dirty="0" smtClean="0"/>
              <a:t>impact assessment</a:t>
            </a:r>
            <a:r>
              <a:rPr lang="en-US" dirty="0" smtClean="0"/>
              <a:t>: February 2017</a:t>
            </a:r>
          </a:p>
          <a:p>
            <a:pPr marL="176213" indent="-176213">
              <a:spcBef>
                <a:spcPts val="600"/>
              </a:spcBef>
              <a:buFont typeface="Arial" pitchFamily="34" charset="0"/>
              <a:buChar char="•"/>
            </a:pPr>
            <a:r>
              <a:rPr lang="en-US" dirty="0" smtClean="0"/>
              <a:t>Commission’s </a:t>
            </a:r>
            <a:r>
              <a:rPr lang="en-US" b="1" dirty="0" smtClean="0"/>
              <a:t>public consultation</a:t>
            </a:r>
            <a:r>
              <a:rPr lang="en-US" dirty="0" smtClean="0"/>
              <a:t>: May 2017</a:t>
            </a:r>
          </a:p>
          <a:p>
            <a:pPr marL="176213" indent="-176213">
              <a:spcBef>
                <a:spcPts val="600"/>
              </a:spcBef>
              <a:buFont typeface="Arial" pitchFamily="34" charset="0"/>
              <a:buChar char="•"/>
            </a:pPr>
            <a:r>
              <a:rPr lang="en-US" dirty="0" smtClean="0"/>
              <a:t>Commission’s </a:t>
            </a:r>
            <a:r>
              <a:rPr lang="en-US" b="1" dirty="0" smtClean="0"/>
              <a:t>Communication</a:t>
            </a:r>
            <a:r>
              <a:rPr lang="en-US" dirty="0" smtClean="0"/>
              <a:t>: November 2017</a:t>
            </a:r>
          </a:p>
          <a:p>
            <a:pPr marL="176213" indent="-176213">
              <a:spcBef>
                <a:spcPts val="600"/>
              </a:spcBef>
              <a:buFont typeface="Arial" pitchFamily="34" charset="0"/>
              <a:buChar char="•"/>
            </a:pPr>
            <a:r>
              <a:rPr lang="en-GB" dirty="0" smtClean="0"/>
              <a:t>Commission’s Communication on </a:t>
            </a:r>
            <a:r>
              <a:rPr lang="en-GB" b="1" dirty="0" smtClean="0"/>
              <a:t>MFF</a:t>
            </a:r>
            <a:r>
              <a:rPr lang="en-GB" dirty="0" smtClean="0"/>
              <a:t> expected: May 2018</a:t>
            </a:r>
          </a:p>
          <a:p>
            <a:pPr marL="176213" indent="-176213">
              <a:spcBef>
                <a:spcPts val="600"/>
              </a:spcBef>
              <a:buFont typeface="Arial" pitchFamily="34" charset="0"/>
              <a:buChar char="•"/>
            </a:pPr>
            <a:r>
              <a:rPr lang="en-GB" dirty="0" smtClean="0"/>
              <a:t>Commission’s legislative proposals on the </a:t>
            </a:r>
            <a:r>
              <a:rPr lang="en-GB" b="1" dirty="0" smtClean="0"/>
              <a:t>CAP</a:t>
            </a:r>
            <a:r>
              <a:rPr lang="en-GB" dirty="0" smtClean="0"/>
              <a:t>: May/June 2018</a:t>
            </a:r>
          </a:p>
          <a:p>
            <a:pPr marL="176213" indent="-176213">
              <a:spcBef>
                <a:spcPts val="600"/>
              </a:spcBef>
              <a:buFont typeface="Arial" pitchFamily="34" charset="0"/>
              <a:buChar char="•"/>
            </a:pPr>
            <a:r>
              <a:rPr lang="en-GB" b="1" dirty="0" smtClean="0"/>
              <a:t>EP</a:t>
            </a:r>
            <a:r>
              <a:rPr lang="en-GB" dirty="0" smtClean="0"/>
              <a:t>: Group positioning, Report on MFF ongoing</a:t>
            </a:r>
          </a:p>
          <a:p>
            <a:pPr marL="176213" indent="-176213">
              <a:spcBef>
                <a:spcPts val="600"/>
              </a:spcBef>
              <a:buFont typeface="Arial" pitchFamily="34" charset="0"/>
              <a:buChar char="•"/>
            </a:pPr>
            <a:r>
              <a:rPr lang="en-GB" b="1" dirty="0" smtClean="0"/>
              <a:t>Council</a:t>
            </a:r>
            <a:r>
              <a:rPr lang="en-GB" dirty="0" smtClean="0"/>
              <a:t>: debate started under Maltese Presidency 2017</a:t>
            </a:r>
          </a:p>
          <a:p>
            <a:pPr marL="176213" indent="-176213">
              <a:spcBef>
                <a:spcPts val="600"/>
              </a:spcBef>
              <a:buFont typeface="Arial" pitchFamily="34" charset="0"/>
              <a:buChar char="•"/>
            </a:pPr>
            <a:r>
              <a:rPr lang="en-GB" b="1" dirty="0" smtClean="0"/>
              <a:t>Stakeholders</a:t>
            </a:r>
            <a:r>
              <a:rPr lang="en-GB" dirty="0" smtClean="0"/>
              <a:t>: positioning ongoing</a:t>
            </a:r>
          </a:p>
          <a:p>
            <a:pPr marL="176213" indent="-176213">
              <a:spcBef>
                <a:spcPts val="600"/>
              </a:spcBef>
              <a:buFont typeface="Arial" pitchFamily="34" charset="0"/>
              <a:buChar char="•"/>
            </a:pPr>
            <a:r>
              <a:rPr lang="en-GB" b="1" dirty="0" err="1" smtClean="0"/>
              <a:t>Brexit</a:t>
            </a:r>
            <a:r>
              <a:rPr lang="en-GB" dirty="0" smtClean="0"/>
              <a:t>: UK scheduled to leave EU: 29 March 2019</a:t>
            </a:r>
          </a:p>
          <a:p>
            <a:pPr marL="176213" indent="-176213">
              <a:spcBef>
                <a:spcPts val="600"/>
              </a:spcBef>
              <a:buFont typeface="Arial" pitchFamily="34" charset="0"/>
              <a:buChar char="•"/>
            </a:pPr>
            <a:r>
              <a:rPr lang="en-GB" b="1" dirty="0" smtClean="0"/>
              <a:t>Election</a:t>
            </a:r>
            <a:r>
              <a:rPr lang="en-GB" dirty="0" smtClean="0"/>
              <a:t> EP: May 2019 and appointment new Commission</a:t>
            </a:r>
            <a:endParaRPr lang="en-GB" dirty="0"/>
          </a:p>
        </p:txBody>
      </p:sp>
      <p:sp>
        <p:nvSpPr>
          <p:cNvPr id="4" name="Foliennummernplatzhalter 3"/>
          <p:cNvSpPr>
            <a:spLocks noGrp="1"/>
          </p:cNvSpPr>
          <p:nvPr>
            <p:ph type="sldNum" sz="quarter" idx="12"/>
          </p:nvPr>
        </p:nvSpPr>
        <p:spPr/>
        <p:txBody>
          <a:bodyPr/>
          <a:lstStyle/>
          <a:p>
            <a:fld id="{16EFD5B1-68CB-4A29-8F6C-4D18DB05CB6D}" type="slidenum">
              <a:rPr lang="de-DE" smtClean="0"/>
              <a:pPr/>
              <a:t>51</a:t>
            </a:fld>
            <a:endParaRPr lang="de-DE"/>
          </a:p>
        </p:txBody>
      </p:sp>
    </p:spTree>
    <p:extLst>
      <p:ext uri="{BB962C8B-B14F-4D97-AF65-F5344CB8AC3E}">
        <p14:creationId xmlns:p14="http://schemas.microsoft.com/office/powerpoint/2010/main" xmlns="" val="14179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p:cNvSpPr>
            <a:spLocks noGrp="1"/>
          </p:cNvSpPr>
          <p:nvPr>
            <p:ph type="sldNum" sz="quarter" idx="12"/>
          </p:nvPr>
        </p:nvSpPr>
        <p:spPr/>
        <p:txBody>
          <a:bodyPr/>
          <a:lstStyle/>
          <a:p>
            <a:fld id="{16EFD5B1-68CB-4A29-8F6C-4D18DB05CB6D}" type="slidenum">
              <a:rPr lang="de-DE" smtClean="0"/>
              <a:pPr/>
              <a:t>52</a:t>
            </a:fld>
            <a:endParaRPr lang="de-DE"/>
          </a:p>
        </p:txBody>
      </p:sp>
      <p:sp>
        <p:nvSpPr>
          <p:cNvPr id="11" name="Textfeld 10"/>
          <p:cNvSpPr txBox="1"/>
          <p:nvPr/>
        </p:nvSpPr>
        <p:spPr>
          <a:xfrm>
            <a:off x="251520" y="548680"/>
            <a:ext cx="5184576" cy="584775"/>
          </a:xfrm>
          <a:prstGeom prst="rect">
            <a:avLst/>
          </a:prstGeom>
          <a:noFill/>
        </p:spPr>
        <p:txBody>
          <a:bodyPr wrap="square" rtlCol="0">
            <a:spAutoFit/>
          </a:bodyPr>
          <a:lstStyle/>
          <a:p>
            <a:r>
              <a:rPr lang="en-GB" sz="3200" b="1" dirty="0" smtClean="0">
                <a:solidFill>
                  <a:schemeClr val="tx2"/>
                </a:solidFill>
              </a:rPr>
              <a:t>Influencing the EU</a:t>
            </a:r>
          </a:p>
        </p:txBody>
      </p:sp>
      <p:pic>
        <p:nvPicPr>
          <p:cNvPr id="57353" name="Picture 9" descr="CURIA"/>
          <p:cNvPicPr>
            <a:picLocks noChangeAspect="1" noChangeArrowheads="1"/>
          </p:cNvPicPr>
          <p:nvPr/>
        </p:nvPicPr>
        <p:blipFill>
          <a:blip r:embed="rId3" cstate="print"/>
          <a:srcRect/>
          <a:stretch>
            <a:fillRect/>
          </a:stretch>
        </p:blipFill>
        <p:spPr bwMode="auto">
          <a:xfrm>
            <a:off x="1619672" y="1772817"/>
            <a:ext cx="792087" cy="792087"/>
          </a:xfrm>
          <a:prstGeom prst="rect">
            <a:avLst/>
          </a:prstGeom>
          <a:noFill/>
          <a:ln>
            <a:solidFill>
              <a:schemeClr val="tx2"/>
            </a:solidFill>
          </a:ln>
        </p:spPr>
      </p:pic>
      <p:cxnSp>
        <p:nvCxnSpPr>
          <p:cNvPr id="25" name="Gerade Verbindung mit Pfeil 24"/>
          <p:cNvCxnSpPr/>
          <p:nvPr/>
        </p:nvCxnSpPr>
        <p:spPr>
          <a:xfrm flipH="1">
            <a:off x="4788024" y="1484784"/>
            <a:ext cx="1368152" cy="432048"/>
          </a:xfrm>
          <a:prstGeom prst="straightConnector1">
            <a:avLst/>
          </a:prstGeom>
          <a:ln w="25400">
            <a:solidFill>
              <a:schemeClr val="tx2">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Rechteck 26"/>
          <p:cNvSpPr/>
          <p:nvPr/>
        </p:nvSpPr>
        <p:spPr>
          <a:xfrm>
            <a:off x="6156176" y="1124744"/>
            <a:ext cx="1368152" cy="360040"/>
          </a:xfrm>
          <a:prstGeom prst="rect">
            <a:avLst/>
          </a:prstGeom>
          <a:solidFill>
            <a:schemeClr val="tx2">
              <a:alpha val="2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2"/>
                </a:solidFill>
              </a:rPr>
              <a:t>Consultation, Complaint, ECI..</a:t>
            </a:r>
            <a:endParaRPr lang="en-GB" sz="1200" dirty="0">
              <a:solidFill>
                <a:schemeClr val="tx2"/>
              </a:solidFill>
            </a:endParaRPr>
          </a:p>
        </p:txBody>
      </p:sp>
      <p:cxnSp>
        <p:nvCxnSpPr>
          <p:cNvPr id="35" name="Gerade Verbindung mit Pfeil 34"/>
          <p:cNvCxnSpPr/>
          <p:nvPr/>
        </p:nvCxnSpPr>
        <p:spPr>
          <a:xfrm flipH="1">
            <a:off x="4499992" y="1988840"/>
            <a:ext cx="3672408" cy="2808312"/>
          </a:xfrm>
          <a:prstGeom prst="straightConnector1">
            <a:avLst/>
          </a:prstGeom>
          <a:ln w="25400">
            <a:solidFill>
              <a:schemeClr val="tx2">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Rechteck 35"/>
          <p:cNvSpPr/>
          <p:nvPr/>
        </p:nvSpPr>
        <p:spPr>
          <a:xfrm>
            <a:off x="6948264" y="1628800"/>
            <a:ext cx="1224136" cy="360040"/>
          </a:xfrm>
          <a:prstGeom prst="rect">
            <a:avLst/>
          </a:prstGeom>
          <a:solidFill>
            <a:schemeClr val="tx2">
              <a:alpha val="2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2"/>
                </a:solidFill>
              </a:rPr>
              <a:t>Exchange MEPs</a:t>
            </a:r>
            <a:endParaRPr lang="en-GB" sz="1200" dirty="0">
              <a:solidFill>
                <a:schemeClr val="tx2"/>
              </a:solidFill>
            </a:endParaRPr>
          </a:p>
        </p:txBody>
      </p:sp>
      <p:cxnSp>
        <p:nvCxnSpPr>
          <p:cNvPr id="40" name="Gerade Verbindung mit Pfeil 39"/>
          <p:cNvCxnSpPr>
            <a:stCxn id="41" idx="2"/>
          </p:cNvCxnSpPr>
          <p:nvPr/>
        </p:nvCxnSpPr>
        <p:spPr>
          <a:xfrm flipH="1">
            <a:off x="6876256" y="2492896"/>
            <a:ext cx="1709936" cy="2232248"/>
          </a:xfrm>
          <a:prstGeom prst="straightConnector1">
            <a:avLst/>
          </a:prstGeom>
          <a:ln w="25400">
            <a:solidFill>
              <a:schemeClr val="tx2">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1" name="Rechteck 40"/>
          <p:cNvSpPr/>
          <p:nvPr/>
        </p:nvSpPr>
        <p:spPr>
          <a:xfrm>
            <a:off x="8028384" y="2132856"/>
            <a:ext cx="1115616" cy="360040"/>
          </a:xfrm>
          <a:prstGeom prst="rect">
            <a:avLst/>
          </a:prstGeom>
          <a:solidFill>
            <a:schemeClr val="tx2">
              <a:alpha val="2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2"/>
                </a:solidFill>
              </a:rPr>
              <a:t>Exchange MS</a:t>
            </a:r>
            <a:endParaRPr lang="en-GB" sz="1200" dirty="0">
              <a:solidFill>
                <a:schemeClr val="tx2"/>
              </a:solidFill>
            </a:endParaRPr>
          </a:p>
        </p:txBody>
      </p:sp>
      <p:cxnSp>
        <p:nvCxnSpPr>
          <p:cNvPr id="43" name="Gerade Verbindung mit Pfeil 42"/>
          <p:cNvCxnSpPr/>
          <p:nvPr/>
        </p:nvCxnSpPr>
        <p:spPr>
          <a:xfrm flipH="1">
            <a:off x="2555776" y="908720"/>
            <a:ext cx="3528392" cy="1008112"/>
          </a:xfrm>
          <a:prstGeom prst="straightConnector1">
            <a:avLst/>
          </a:prstGeom>
          <a:ln w="25400">
            <a:solidFill>
              <a:schemeClr val="tx2">
                <a:alpha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Rechteck 43"/>
          <p:cNvSpPr/>
          <p:nvPr/>
        </p:nvSpPr>
        <p:spPr>
          <a:xfrm>
            <a:off x="6084168" y="548680"/>
            <a:ext cx="1224136" cy="360040"/>
          </a:xfrm>
          <a:prstGeom prst="rect">
            <a:avLst/>
          </a:prstGeom>
          <a:solidFill>
            <a:schemeClr val="tx2">
              <a:alpha val="2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smtClean="0">
                <a:solidFill>
                  <a:schemeClr val="tx2"/>
                </a:solidFill>
              </a:rPr>
              <a:t>Preliminary ruling</a:t>
            </a:r>
            <a:endParaRPr lang="en-GB" sz="1200" dirty="0">
              <a:solidFill>
                <a:schemeClr val="tx2"/>
              </a:solidFill>
            </a:endParaRPr>
          </a:p>
        </p:txBody>
      </p:sp>
      <p:pic>
        <p:nvPicPr>
          <p:cNvPr id="57354" name="Picture 10"/>
          <p:cNvPicPr>
            <a:picLocks noChangeAspect="1" noChangeArrowheads="1"/>
          </p:cNvPicPr>
          <p:nvPr/>
        </p:nvPicPr>
        <p:blipFill>
          <a:blip r:embed="rId4" cstate="print"/>
          <a:srcRect/>
          <a:stretch>
            <a:fillRect/>
          </a:stretch>
        </p:blipFill>
        <p:spPr bwMode="auto">
          <a:xfrm>
            <a:off x="7884368" y="188640"/>
            <a:ext cx="1259632" cy="1004952"/>
          </a:xfrm>
          <a:prstGeom prst="rect">
            <a:avLst/>
          </a:prstGeom>
          <a:noFill/>
          <a:ln w="9525">
            <a:noFill/>
            <a:miter lim="800000"/>
            <a:headEnd/>
            <a:tailEnd/>
          </a:ln>
        </p:spPr>
      </p:pic>
      <p:pic>
        <p:nvPicPr>
          <p:cNvPr id="1026" name="Picture 2"/>
          <p:cNvPicPr>
            <a:picLocks noChangeAspect="1" noChangeArrowheads="1"/>
          </p:cNvPicPr>
          <p:nvPr/>
        </p:nvPicPr>
        <p:blipFill>
          <a:blip r:embed="rId5" cstate="print"/>
          <a:srcRect/>
          <a:stretch>
            <a:fillRect/>
          </a:stretch>
        </p:blipFill>
        <p:spPr bwMode="auto">
          <a:xfrm>
            <a:off x="1043608" y="4978332"/>
            <a:ext cx="3737595" cy="1567379"/>
          </a:xfrm>
          <a:prstGeom prst="rect">
            <a:avLst/>
          </a:prstGeom>
          <a:noFill/>
          <a:ln w="9525">
            <a:solidFill>
              <a:schemeClr val="tx2"/>
            </a:solidFill>
            <a:miter lim="800000"/>
            <a:headEnd/>
            <a:tailEnd/>
          </a:ln>
        </p:spPr>
      </p:pic>
      <p:pic>
        <p:nvPicPr>
          <p:cNvPr id="1027" name="Picture 3"/>
          <p:cNvPicPr>
            <a:picLocks noChangeAspect="1" noChangeArrowheads="1"/>
          </p:cNvPicPr>
          <p:nvPr/>
        </p:nvPicPr>
        <p:blipFill>
          <a:blip r:embed="rId6" cstate="print"/>
          <a:srcRect/>
          <a:stretch>
            <a:fillRect/>
          </a:stretch>
        </p:blipFill>
        <p:spPr bwMode="auto">
          <a:xfrm>
            <a:off x="4932040" y="5085184"/>
            <a:ext cx="3994770" cy="1298953"/>
          </a:xfrm>
          <a:prstGeom prst="rect">
            <a:avLst/>
          </a:prstGeom>
          <a:noFill/>
          <a:ln w="9525">
            <a:solidFill>
              <a:schemeClr val="tx2"/>
            </a:solidFill>
            <a:miter lim="800000"/>
            <a:headEnd/>
            <a:tailEnd/>
          </a:ln>
        </p:spPr>
      </p:pic>
      <p:sp>
        <p:nvSpPr>
          <p:cNvPr id="59" name="Textfeld 58"/>
          <p:cNvSpPr txBox="1"/>
          <p:nvPr/>
        </p:nvSpPr>
        <p:spPr>
          <a:xfrm>
            <a:off x="7452320" y="5157192"/>
            <a:ext cx="1440160" cy="200055"/>
          </a:xfrm>
          <a:prstGeom prst="rect">
            <a:avLst/>
          </a:prstGeom>
          <a:noFill/>
        </p:spPr>
        <p:txBody>
          <a:bodyPr wrap="square" rtlCol="0">
            <a:spAutoFit/>
          </a:bodyPr>
          <a:lstStyle/>
          <a:p>
            <a:r>
              <a:rPr lang="en-GB" sz="700" dirty="0" smtClean="0">
                <a:solidFill>
                  <a:schemeClr val="tx2"/>
                </a:solidFill>
              </a:rPr>
              <a:t>Source: europarl.europa.eu</a:t>
            </a:r>
            <a:endParaRPr lang="en-GB" sz="700" dirty="0">
              <a:solidFill>
                <a:schemeClr val="tx2"/>
              </a:solidFill>
            </a:endParaRPr>
          </a:p>
        </p:txBody>
      </p:sp>
      <p:pic>
        <p:nvPicPr>
          <p:cNvPr id="1028" name="Picture 4"/>
          <p:cNvPicPr>
            <a:picLocks noChangeAspect="1" noChangeArrowheads="1"/>
          </p:cNvPicPr>
          <p:nvPr/>
        </p:nvPicPr>
        <p:blipFill>
          <a:blip r:embed="rId7" cstate="print"/>
          <a:srcRect/>
          <a:stretch>
            <a:fillRect/>
          </a:stretch>
        </p:blipFill>
        <p:spPr bwMode="auto">
          <a:xfrm>
            <a:off x="2843808" y="2132856"/>
            <a:ext cx="3138288" cy="1382480"/>
          </a:xfrm>
          <a:prstGeom prst="rect">
            <a:avLst/>
          </a:prstGeom>
          <a:noFill/>
          <a:ln w="9525">
            <a:solidFill>
              <a:schemeClr val="tx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3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73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animBg="1"/>
      <p:bldP spid="41" grpId="0" animBg="1"/>
      <p:bldP spid="44" grpId="0" animBg="1"/>
      <p:bldP spid="5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US" dirty="0" smtClean="0"/>
              <a:t>The NGO way forward</a:t>
            </a:r>
            <a:endParaRPr lang="sk-SK" dirty="0"/>
          </a:p>
        </p:txBody>
      </p:sp>
      <p:sp>
        <p:nvSpPr>
          <p:cNvPr id="3" name="Zástupný symbol obsahu 2"/>
          <p:cNvSpPr>
            <a:spLocks noGrp="1"/>
          </p:cNvSpPr>
          <p:nvPr>
            <p:ph idx="1"/>
          </p:nvPr>
        </p:nvSpPr>
        <p:spPr/>
        <p:txBody>
          <a:bodyPr/>
          <a:lstStyle/>
          <a:p>
            <a:r>
              <a:rPr lang="en-US" sz="2800" b="1" dirty="0" smtClean="0"/>
              <a:t>The BirdLife (and EEB) proposal</a:t>
            </a:r>
          </a:p>
          <a:p>
            <a:pPr marL="173038" indent="-173038">
              <a:buFont typeface="Arial" pitchFamily="34" charset="0"/>
              <a:buChar char="•"/>
            </a:pPr>
            <a:r>
              <a:rPr lang="en-US" b="1" dirty="0" smtClean="0"/>
              <a:t>Transition instrument for sustainable farming</a:t>
            </a:r>
            <a:r>
              <a:rPr lang="en-US" dirty="0" smtClean="0"/>
              <a:t>: temporary, finance switch to high-quality, nature-/animal-friendly and profitable economic model, invest in healthy, economically diverse rural areas. </a:t>
            </a:r>
          </a:p>
          <a:p>
            <a:pPr marL="173038" indent="-173038">
              <a:buFont typeface="Arial" pitchFamily="34" charset="0"/>
              <a:buChar char="•"/>
            </a:pPr>
            <a:r>
              <a:rPr lang="en-US" b="1" dirty="0" smtClean="0"/>
              <a:t>Sustainable Food instrument:</a:t>
            </a:r>
            <a:r>
              <a:rPr lang="en-US" dirty="0" smtClean="0"/>
              <a:t> investments to build up sustainable value chains, reduce food waste and increase the demand for healthy and environmentally sound food at fair prices.</a:t>
            </a:r>
          </a:p>
          <a:p>
            <a:pPr marL="173038" indent="-173038">
              <a:buFont typeface="Arial" pitchFamily="34" charset="0"/>
              <a:buChar char="•"/>
            </a:pPr>
            <a:r>
              <a:rPr lang="en-US" b="1" dirty="0" smtClean="0"/>
              <a:t>Nature and Biodiversity instrument</a:t>
            </a:r>
            <a:r>
              <a:rPr lang="en-US" dirty="0" smtClean="0"/>
              <a:t>: </a:t>
            </a:r>
            <a:br>
              <a:rPr lang="en-US" dirty="0" smtClean="0"/>
            </a:br>
            <a:r>
              <a:rPr lang="en-US" dirty="0" smtClean="0"/>
              <a:t>the central EU fund for financing about </a:t>
            </a:r>
            <a:br>
              <a:rPr lang="en-US" dirty="0" smtClean="0"/>
            </a:br>
            <a:r>
              <a:rPr lang="en-US" dirty="0" smtClean="0"/>
              <a:t>75 % of the costs of implementation of </a:t>
            </a:r>
            <a:br>
              <a:rPr lang="en-US" dirty="0" smtClean="0"/>
            </a:br>
            <a:r>
              <a:rPr lang="en-US" dirty="0" smtClean="0"/>
              <a:t>the EU nature legislation (</a:t>
            </a:r>
            <a:r>
              <a:rPr lang="en-US" dirty="0" err="1" smtClean="0"/>
              <a:t>Natura</a:t>
            </a:r>
            <a:r>
              <a:rPr lang="en-US" dirty="0" smtClean="0"/>
              <a:t> 2000). </a:t>
            </a:r>
          </a:p>
          <a:p>
            <a:pPr marL="173038" indent="-173038">
              <a:buFont typeface="Arial" pitchFamily="34" charset="0"/>
              <a:buChar char="•"/>
            </a:pPr>
            <a:r>
              <a:rPr lang="en-US" b="1" dirty="0" smtClean="0"/>
              <a:t>Space for Nature instrument</a:t>
            </a:r>
            <a:r>
              <a:rPr lang="en-US" dirty="0" smtClean="0"/>
              <a:t>: an </a:t>
            </a:r>
            <a:br>
              <a:rPr lang="en-US" dirty="0" smtClean="0"/>
            </a:br>
            <a:r>
              <a:rPr lang="en-US" dirty="0" smtClean="0"/>
              <a:t>area-based entry level payment scheme </a:t>
            </a:r>
            <a:br>
              <a:rPr lang="en-US" dirty="0" smtClean="0"/>
            </a:br>
            <a:r>
              <a:rPr lang="en-US" dirty="0" smtClean="0"/>
              <a:t>for strictly non-productive elements.</a:t>
            </a:r>
          </a:p>
        </p:txBody>
      </p:sp>
      <p:pic>
        <p:nvPicPr>
          <p:cNvPr id="2053" name="Picture 5"/>
          <p:cNvPicPr>
            <a:picLocks noChangeAspect="1" noChangeArrowheads="1"/>
          </p:cNvPicPr>
          <p:nvPr/>
        </p:nvPicPr>
        <p:blipFill>
          <a:blip r:embed="rId3" cstate="print"/>
          <a:srcRect/>
          <a:stretch>
            <a:fillRect/>
          </a:stretch>
        </p:blipFill>
        <p:spPr bwMode="auto">
          <a:xfrm>
            <a:off x="4976802" y="4077072"/>
            <a:ext cx="4167198" cy="2376264"/>
          </a:xfrm>
          <a:prstGeom prst="rect">
            <a:avLst/>
          </a:prstGeom>
          <a:noFill/>
          <a:ln w="9525">
            <a:noFill/>
            <a:miter lim="800000"/>
            <a:headEnd/>
            <a:tailEnd/>
          </a:ln>
        </p:spPr>
      </p:pic>
      <p:sp>
        <p:nvSpPr>
          <p:cNvPr id="8" name="Foliennummernplatzhalter 7"/>
          <p:cNvSpPr>
            <a:spLocks noGrp="1"/>
          </p:cNvSpPr>
          <p:nvPr>
            <p:ph type="sldNum" sz="quarter" idx="12"/>
          </p:nvPr>
        </p:nvSpPr>
        <p:spPr/>
        <p:txBody>
          <a:bodyPr/>
          <a:lstStyle/>
          <a:p>
            <a:fld id="{16EFD5B1-68CB-4A29-8F6C-4D18DB05CB6D}" type="slidenum">
              <a:rPr lang="de-DE" smtClean="0"/>
              <a:pPr/>
              <a:t>53</a:t>
            </a:fld>
            <a:endParaRPr lang="de-DE"/>
          </a:p>
        </p:txBody>
      </p:sp>
    </p:spTree>
    <p:extLst>
      <p:ext uri="{BB962C8B-B14F-4D97-AF65-F5344CB8AC3E}">
        <p14:creationId xmlns:p14="http://schemas.microsoft.com/office/powerpoint/2010/main" xmlns="" val="14179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7"/>
          <p:cNvSpPr>
            <a:spLocks noGrp="1"/>
          </p:cNvSpPr>
          <p:nvPr>
            <p:ph type="title"/>
          </p:nvPr>
        </p:nvSpPr>
        <p:spPr/>
        <p:txBody>
          <a:bodyPr/>
          <a:lstStyle/>
          <a:p>
            <a:r>
              <a:rPr lang="de-DE" dirty="0" smtClean="0"/>
              <a:t>NGOs in </a:t>
            </a:r>
            <a:r>
              <a:rPr lang="de-DE" dirty="0" err="1" smtClean="0"/>
              <a:t>Brussels</a:t>
            </a:r>
            <a:endParaRPr lang="de-DE" dirty="0"/>
          </a:p>
        </p:txBody>
      </p:sp>
      <p:sp>
        <p:nvSpPr>
          <p:cNvPr id="59" name="Inhaltsplatzhalter 2"/>
          <p:cNvSpPr>
            <a:spLocks noGrp="1"/>
          </p:cNvSpPr>
          <p:nvPr>
            <p:ph idx="1"/>
          </p:nvPr>
        </p:nvSpPr>
        <p:spPr/>
        <p:txBody>
          <a:bodyPr/>
          <a:lstStyle/>
          <a:p>
            <a:pPr lvl="1">
              <a:buNone/>
            </a:pPr>
            <a:r>
              <a:rPr lang="de-DE" sz="2800" b="1" dirty="0" smtClean="0"/>
              <a:t>David versus Goliath</a:t>
            </a:r>
          </a:p>
          <a:p>
            <a:pPr lvl="1">
              <a:buFont typeface="Arial" pitchFamily="34" charset="0"/>
              <a:buChar char="•"/>
            </a:pPr>
            <a:r>
              <a:rPr lang="de-DE" dirty="0" err="1" smtClean="0"/>
              <a:t>Umbrellas</a:t>
            </a:r>
            <a:r>
              <a:rPr lang="de-DE" dirty="0" smtClean="0"/>
              <a:t>, </a:t>
            </a:r>
            <a:r>
              <a:rPr lang="de-DE" dirty="0" err="1" smtClean="0"/>
              <a:t>supported</a:t>
            </a:r>
            <a:r>
              <a:rPr lang="de-DE" dirty="0" smtClean="0"/>
              <a:t> </a:t>
            </a:r>
            <a:r>
              <a:rPr lang="de-DE" dirty="0" err="1" smtClean="0"/>
              <a:t>by</a:t>
            </a:r>
            <a:r>
              <a:rPr lang="de-DE" dirty="0" smtClean="0"/>
              <a:t> national </a:t>
            </a:r>
            <a:r>
              <a:rPr lang="de-DE" dirty="0" err="1" smtClean="0"/>
              <a:t>partners</a:t>
            </a:r>
            <a:endParaRPr lang="de-DE" dirty="0" smtClean="0"/>
          </a:p>
          <a:p>
            <a:pPr lvl="1">
              <a:buFont typeface="Arial" pitchFamily="34" charset="0"/>
              <a:buChar char="•"/>
            </a:pPr>
            <a:r>
              <a:rPr lang="de-DE" dirty="0" err="1" smtClean="0"/>
              <a:t>Advocating</a:t>
            </a:r>
            <a:r>
              <a:rPr lang="de-DE" dirty="0" smtClean="0"/>
              <a:t> </a:t>
            </a:r>
            <a:r>
              <a:rPr lang="de-DE" dirty="0" err="1" smtClean="0"/>
              <a:t>to</a:t>
            </a:r>
            <a:r>
              <a:rPr lang="de-DE" dirty="0" smtClean="0"/>
              <a:t> </a:t>
            </a:r>
            <a:r>
              <a:rPr lang="de-DE" dirty="0" err="1" smtClean="0"/>
              <a:t>EU‘s</a:t>
            </a:r>
            <a:r>
              <a:rPr lang="de-DE" dirty="0" smtClean="0"/>
              <a:t> </a:t>
            </a:r>
            <a:r>
              <a:rPr lang="de-DE" dirty="0" err="1" smtClean="0"/>
              <a:t>institutions</a:t>
            </a:r>
            <a:endParaRPr lang="de-DE" dirty="0" smtClean="0"/>
          </a:p>
          <a:p>
            <a:pPr lvl="1">
              <a:buFont typeface="Arial" pitchFamily="34" charset="0"/>
              <a:buChar char="•"/>
            </a:pPr>
            <a:r>
              <a:rPr lang="de-DE" dirty="0" smtClean="0"/>
              <a:t>Events, </a:t>
            </a:r>
            <a:r>
              <a:rPr lang="de-DE" dirty="0" err="1" smtClean="0"/>
              <a:t>briefings</a:t>
            </a:r>
            <a:r>
              <a:rPr lang="de-DE" dirty="0" smtClean="0"/>
              <a:t>, </a:t>
            </a:r>
            <a:r>
              <a:rPr lang="de-DE" dirty="0" err="1" smtClean="0"/>
              <a:t>studies</a:t>
            </a:r>
            <a:endParaRPr lang="de-DE" dirty="0" smtClean="0"/>
          </a:p>
          <a:p>
            <a:pPr lvl="1">
              <a:buFont typeface="Arial" pitchFamily="34" charset="0"/>
              <a:buChar char="•"/>
            </a:pPr>
            <a:r>
              <a:rPr lang="de-DE" dirty="0" smtClean="0"/>
              <a:t>Legal </a:t>
            </a:r>
            <a:r>
              <a:rPr lang="de-DE" dirty="0" err="1" smtClean="0"/>
              <a:t>assessments</a:t>
            </a:r>
            <a:endParaRPr lang="de-DE" dirty="0" smtClean="0"/>
          </a:p>
          <a:p>
            <a:pPr lvl="1">
              <a:buFont typeface="Arial" pitchFamily="34" charset="0"/>
              <a:buChar char="•"/>
            </a:pPr>
            <a:r>
              <a:rPr lang="de-DE" dirty="0" err="1" smtClean="0"/>
              <a:t>Good</a:t>
            </a:r>
            <a:r>
              <a:rPr lang="de-DE" dirty="0" smtClean="0"/>
              <a:t> </a:t>
            </a:r>
            <a:r>
              <a:rPr lang="de-DE" dirty="0" err="1" smtClean="0"/>
              <a:t>cooperation</a:t>
            </a:r>
            <a:r>
              <a:rPr lang="de-DE" dirty="0" smtClean="0"/>
              <a:t>, i.e. Green 10 </a:t>
            </a:r>
          </a:p>
          <a:p>
            <a:pPr lvl="1">
              <a:buFont typeface="Arial" pitchFamily="34" charset="0"/>
              <a:buChar char="•"/>
            </a:pPr>
            <a:r>
              <a:rPr lang="de-DE" dirty="0" smtClean="0"/>
              <a:t>Exchange back </a:t>
            </a:r>
            <a:r>
              <a:rPr lang="de-DE" dirty="0" err="1" smtClean="0"/>
              <a:t>to</a:t>
            </a:r>
            <a:r>
              <a:rPr lang="de-DE" dirty="0" smtClean="0"/>
              <a:t> national </a:t>
            </a:r>
            <a:r>
              <a:rPr lang="de-DE" dirty="0" err="1" smtClean="0"/>
              <a:t>level</a:t>
            </a:r>
            <a:endParaRPr lang="de-DE" dirty="0" smtClean="0"/>
          </a:p>
          <a:p>
            <a:pPr lvl="1">
              <a:buFont typeface="Arial" pitchFamily="34" charset="0"/>
              <a:buChar char="•"/>
            </a:pPr>
            <a:r>
              <a:rPr lang="de-DE" dirty="0" err="1" smtClean="0"/>
              <a:t>Transparency</a:t>
            </a:r>
            <a:endParaRPr lang="de-DE" dirty="0" smtClean="0"/>
          </a:p>
          <a:p>
            <a:pPr lvl="1">
              <a:buNone/>
            </a:pPr>
            <a:endParaRPr lang="de-DE" dirty="0"/>
          </a:p>
        </p:txBody>
      </p:sp>
      <p:sp>
        <p:nvSpPr>
          <p:cNvPr id="5" name="Foliennummernplatzhalter 4"/>
          <p:cNvSpPr>
            <a:spLocks noGrp="1"/>
          </p:cNvSpPr>
          <p:nvPr>
            <p:ph type="sldNum" sz="quarter" idx="12"/>
          </p:nvPr>
        </p:nvSpPr>
        <p:spPr/>
        <p:txBody>
          <a:bodyPr/>
          <a:lstStyle/>
          <a:p>
            <a:fld id="{16EFD5B1-68CB-4A29-8F6C-4D18DB05CB6D}" type="slidenum">
              <a:rPr lang="de-DE" smtClean="0"/>
              <a:pPr/>
              <a:t>54</a:t>
            </a:fld>
            <a:endParaRPr lang="de-DE"/>
          </a:p>
        </p:txBody>
      </p:sp>
      <p:sp>
        <p:nvSpPr>
          <p:cNvPr id="60" name="Textplatzhalter 59"/>
          <p:cNvSpPr>
            <a:spLocks noGrp="1"/>
          </p:cNvSpPr>
          <p:nvPr>
            <p:ph type="body" sz="quarter" idx="13"/>
          </p:nvPr>
        </p:nvSpPr>
        <p:spPr/>
        <p:txBody>
          <a:bodyPr/>
          <a:lstStyle/>
          <a:p>
            <a:endParaRPr lang="en-GB"/>
          </a:p>
        </p:txBody>
      </p:sp>
      <p:grpSp>
        <p:nvGrpSpPr>
          <p:cNvPr id="2" name="Group 2"/>
          <p:cNvGrpSpPr>
            <a:grpSpLocks/>
          </p:cNvGrpSpPr>
          <p:nvPr/>
        </p:nvGrpSpPr>
        <p:grpSpPr bwMode="auto">
          <a:xfrm>
            <a:off x="4572000" y="2276872"/>
            <a:ext cx="4572000" cy="4608512"/>
            <a:chOff x="68" y="-108"/>
            <a:chExt cx="5670" cy="4763"/>
          </a:xfrm>
        </p:grpSpPr>
        <p:pic>
          <p:nvPicPr>
            <p:cNvPr id="14" name="Picture 3" descr="Blank_map_europe"/>
            <p:cNvPicPr>
              <a:picLocks noChangeAspect="1" noChangeArrowheads="1"/>
            </p:cNvPicPr>
            <p:nvPr/>
          </p:nvPicPr>
          <p:blipFill>
            <a:blip r:embed="rId2" cstate="print"/>
            <a:srcRect/>
            <a:stretch>
              <a:fillRect/>
            </a:stretch>
          </p:blipFill>
          <p:spPr bwMode="auto">
            <a:xfrm>
              <a:off x="477" y="-45"/>
              <a:ext cx="5216" cy="4347"/>
            </a:xfrm>
            <a:prstGeom prst="rect">
              <a:avLst/>
            </a:prstGeom>
            <a:noFill/>
            <a:ln w="9525">
              <a:noFill/>
              <a:miter lim="800000"/>
              <a:headEnd/>
              <a:tailEnd/>
            </a:ln>
          </p:spPr>
        </p:pic>
        <p:pic>
          <p:nvPicPr>
            <p:cNvPr id="16" name="Picture 4" descr="germany"/>
            <p:cNvPicPr>
              <a:picLocks noChangeAspect="1" noChangeArrowheads="1"/>
            </p:cNvPicPr>
            <p:nvPr/>
          </p:nvPicPr>
          <p:blipFill>
            <a:blip r:embed="rId3" cstate="print"/>
            <a:srcRect/>
            <a:stretch>
              <a:fillRect/>
            </a:stretch>
          </p:blipFill>
          <p:spPr bwMode="auto">
            <a:xfrm>
              <a:off x="1973" y="1888"/>
              <a:ext cx="1089" cy="1089"/>
            </a:xfrm>
            <a:prstGeom prst="rect">
              <a:avLst/>
            </a:prstGeom>
            <a:noFill/>
            <a:ln w="9525">
              <a:noFill/>
              <a:miter lim="800000"/>
              <a:headEnd/>
              <a:tailEnd/>
            </a:ln>
          </p:spPr>
        </p:pic>
        <p:pic>
          <p:nvPicPr>
            <p:cNvPr id="17" name="Picture 5" descr="Unbenannt-1"/>
            <p:cNvPicPr>
              <a:picLocks noChangeAspect="1" noChangeArrowheads="1"/>
            </p:cNvPicPr>
            <p:nvPr/>
          </p:nvPicPr>
          <p:blipFill>
            <a:blip r:embed="rId4" cstate="print"/>
            <a:srcRect/>
            <a:stretch>
              <a:fillRect/>
            </a:stretch>
          </p:blipFill>
          <p:spPr bwMode="auto">
            <a:xfrm>
              <a:off x="2491" y="2569"/>
              <a:ext cx="526" cy="526"/>
            </a:xfrm>
            <a:prstGeom prst="rect">
              <a:avLst/>
            </a:prstGeom>
            <a:noFill/>
            <a:ln w="9525">
              <a:noFill/>
              <a:miter lim="800000"/>
              <a:headEnd/>
              <a:tailEnd/>
            </a:ln>
          </p:spPr>
        </p:pic>
        <p:pic>
          <p:nvPicPr>
            <p:cNvPr id="18" name="Picture 6" descr="bulgaria"/>
            <p:cNvPicPr>
              <a:picLocks noChangeAspect="1" noChangeArrowheads="1"/>
            </p:cNvPicPr>
            <p:nvPr/>
          </p:nvPicPr>
          <p:blipFill>
            <a:blip r:embed="rId5" cstate="print"/>
            <a:srcRect/>
            <a:stretch>
              <a:fillRect/>
            </a:stretch>
          </p:blipFill>
          <p:spPr bwMode="auto">
            <a:xfrm>
              <a:off x="3243" y="2977"/>
              <a:ext cx="807" cy="807"/>
            </a:xfrm>
            <a:prstGeom prst="rect">
              <a:avLst/>
            </a:prstGeom>
            <a:noFill/>
            <a:ln w="9525">
              <a:noFill/>
              <a:miter lim="800000"/>
              <a:headEnd/>
              <a:tailEnd/>
            </a:ln>
          </p:spPr>
        </p:pic>
        <p:pic>
          <p:nvPicPr>
            <p:cNvPr id="19" name="Picture 7" descr="belgium"/>
            <p:cNvPicPr>
              <a:picLocks noChangeAspect="1" noChangeArrowheads="1"/>
            </p:cNvPicPr>
            <p:nvPr/>
          </p:nvPicPr>
          <p:blipFill>
            <a:blip r:embed="rId6" cstate="print"/>
            <a:srcRect/>
            <a:stretch>
              <a:fillRect/>
            </a:stretch>
          </p:blipFill>
          <p:spPr bwMode="auto">
            <a:xfrm>
              <a:off x="1565" y="2251"/>
              <a:ext cx="544" cy="544"/>
            </a:xfrm>
            <a:prstGeom prst="rect">
              <a:avLst/>
            </a:prstGeom>
            <a:noFill/>
            <a:ln w="9525">
              <a:noFill/>
              <a:miter lim="800000"/>
              <a:headEnd/>
              <a:tailEnd/>
            </a:ln>
          </p:spPr>
        </p:pic>
        <p:pic>
          <p:nvPicPr>
            <p:cNvPr id="20" name="Picture 8" descr="andorra"/>
            <p:cNvPicPr>
              <a:picLocks noChangeAspect="1" noChangeArrowheads="1"/>
            </p:cNvPicPr>
            <p:nvPr/>
          </p:nvPicPr>
          <p:blipFill>
            <a:blip r:embed="rId7" cstate="print"/>
            <a:srcRect/>
            <a:stretch>
              <a:fillRect/>
            </a:stretch>
          </p:blipFill>
          <p:spPr bwMode="auto">
            <a:xfrm>
              <a:off x="1384" y="3204"/>
              <a:ext cx="390" cy="390"/>
            </a:xfrm>
            <a:prstGeom prst="rect">
              <a:avLst/>
            </a:prstGeom>
            <a:noFill/>
            <a:ln w="9525">
              <a:noFill/>
              <a:miter lim="800000"/>
              <a:headEnd/>
              <a:tailEnd/>
            </a:ln>
          </p:spPr>
        </p:pic>
        <p:pic>
          <p:nvPicPr>
            <p:cNvPr id="21" name="Picture 9" descr="belarus"/>
            <p:cNvPicPr>
              <a:picLocks noChangeAspect="1" noChangeArrowheads="1"/>
            </p:cNvPicPr>
            <p:nvPr/>
          </p:nvPicPr>
          <p:blipFill>
            <a:blip r:embed="rId8" cstate="print"/>
            <a:srcRect/>
            <a:stretch>
              <a:fillRect/>
            </a:stretch>
          </p:blipFill>
          <p:spPr bwMode="auto">
            <a:xfrm>
              <a:off x="3288" y="1752"/>
              <a:ext cx="590" cy="590"/>
            </a:xfrm>
            <a:prstGeom prst="rect">
              <a:avLst/>
            </a:prstGeom>
            <a:noFill/>
            <a:ln w="9525">
              <a:noFill/>
              <a:miter lim="800000"/>
              <a:headEnd/>
              <a:tailEnd/>
            </a:ln>
          </p:spPr>
        </p:pic>
        <p:pic>
          <p:nvPicPr>
            <p:cNvPr id="22" name="Picture 10" descr="denmark"/>
            <p:cNvPicPr>
              <a:picLocks noChangeAspect="1" noChangeArrowheads="1"/>
            </p:cNvPicPr>
            <p:nvPr/>
          </p:nvPicPr>
          <p:blipFill>
            <a:blip r:embed="rId9" cstate="print"/>
            <a:srcRect/>
            <a:stretch>
              <a:fillRect/>
            </a:stretch>
          </p:blipFill>
          <p:spPr bwMode="auto">
            <a:xfrm>
              <a:off x="1883" y="1571"/>
              <a:ext cx="781" cy="781"/>
            </a:xfrm>
            <a:prstGeom prst="rect">
              <a:avLst/>
            </a:prstGeom>
            <a:noFill/>
            <a:ln w="9525">
              <a:noFill/>
              <a:miter lim="800000"/>
              <a:headEnd/>
              <a:tailEnd/>
            </a:ln>
          </p:spPr>
        </p:pic>
        <p:pic>
          <p:nvPicPr>
            <p:cNvPr id="23" name="Picture 11" descr="czech"/>
            <p:cNvPicPr>
              <a:picLocks noChangeAspect="1" noChangeArrowheads="1"/>
            </p:cNvPicPr>
            <p:nvPr/>
          </p:nvPicPr>
          <p:blipFill>
            <a:blip r:embed="rId10" cstate="print"/>
            <a:srcRect/>
            <a:stretch>
              <a:fillRect/>
            </a:stretch>
          </p:blipFill>
          <p:spPr bwMode="auto">
            <a:xfrm>
              <a:off x="2654" y="2390"/>
              <a:ext cx="360" cy="360"/>
            </a:xfrm>
            <a:prstGeom prst="rect">
              <a:avLst/>
            </a:prstGeom>
            <a:noFill/>
            <a:ln w="9525">
              <a:noFill/>
              <a:miter lim="800000"/>
              <a:headEnd/>
              <a:tailEnd/>
            </a:ln>
          </p:spPr>
        </p:pic>
        <p:pic>
          <p:nvPicPr>
            <p:cNvPr id="24" name="Picture 12" descr="cyprus"/>
            <p:cNvPicPr>
              <a:picLocks noChangeAspect="1" noChangeArrowheads="1"/>
            </p:cNvPicPr>
            <p:nvPr/>
          </p:nvPicPr>
          <p:blipFill>
            <a:blip r:embed="rId11" cstate="print"/>
            <a:srcRect/>
            <a:stretch>
              <a:fillRect/>
            </a:stretch>
          </p:blipFill>
          <p:spPr bwMode="auto">
            <a:xfrm>
              <a:off x="4105" y="3591"/>
              <a:ext cx="684" cy="684"/>
            </a:xfrm>
            <a:prstGeom prst="rect">
              <a:avLst/>
            </a:prstGeom>
            <a:noFill/>
            <a:ln w="9525">
              <a:noFill/>
              <a:miter lim="800000"/>
              <a:headEnd/>
              <a:tailEnd/>
            </a:ln>
          </p:spPr>
        </p:pic>
        <p:pic>
          <p:nvPicPr>
            <p:cNvPr id="25" name="Picture 13" descr="greece"/>
            <p:cNvPicPr>
              <a:picLocks noChangeAspect="1" noChangeArrowheads="1"/>
            </p:cNvPicPr>
            <p:nvPr/>
          </p:nvPicPr>
          <p:blipFill>
            <a:blip r:embed="rId12" cstate="print"/>
            <a:srcRect/>
            <a:stretch>
              <a:fillRect/>
            </a:stretch>
          </p:blipFill>
          <p:spPr bwMode="auto">
            <a:xfrm>
              <a:off x="3243" y="3520"/>
              <a:ext cx="635" cy="635"/>
            </a:xfrm>
            <a:prstGeom prst="rect">
              <a:avLst/>
            </a:prstGeom>
            <a:noFill/>
            <a:ln w="9525">
              <a:noFill/>
              <a:miter lim="800000"/>
              <a:headEnd/>
              <a:tailEnd/>
            </a:ln>
          </p:spPr>
        </p:pic>
        <p:pic>
          <p:nvPicPr>
            <p:cNvPr id="26" name="Picture 14" descr="estonia"/>
            <p:cNvPicPr>
              <a:picLocks noChangeAspect="1" noChangeArrowheads="1"/>
            </p:cNvPicPr>
            <p:nvPr/>
          </p:nvPicPr>
          <p:blipFill>
            <a:blip r:embed="rId13" cstate="print"/>
            <a:srcRect/>
            <a:stretch>
              <a:fillRect/>
            </a:stretch>
          </p:blipFill>
          <p:spPr bwMode="auto">
            <a:xfrm>
              <a:off x="3107" y="1253"/>
              <a:ext cx="359" cy="359"/>
            </a:xfrm>
            <a:prstGeom prst="rect">
              <a:avLst/>
            </a:prstGeom>
            <a:noFill/>
            <a:ln w="9525">
              <a:noFill/>
              <a:miter lim="800000"/>
              <a:headEnd/>
              <a:tailEnd/>
            </a:ln>
          </p:spPr>
        </p:pic>
        <p:pic>
          <p:nvPicPr>
            <p:cNvPr id="27" name="Picture 15" descr="hungary"/>
            <p:cNvPicPr>
              <a:picLocks noChangeAspect="1" noChangeArrowheads="1"/>
            </p:cNvPicPr>
            <p:nvPr/>
          </p:nvPicPr>
          <p:blipFill>
            <a:blip r:embed="rId14" cstate="print"/>
            <a:srcRect/>
            <a:stretch>
              <a:fillRect/>
            </a:stretch>
          </p:blipFill>
          <p:spPr bwMode="auto">
            <a:xfrm>
              <a:off x="2835" y="2705"/>
              <a:ext cx="489" cy="489"/>
            </a:xfrm>
            <a:prstGeom prst="rect">
              <a:avLst/>
            </a:prstGeom>
            <a:noFill/>
            <a:ln w="9525">
              <a:noFill/>
              <a:miter lim="800000"/>
              <a:headEnd/>
              <a:tailEnd/>
            </a:ln>
          </p:spPr>
        </p:pic>
        <p:pic>
          <p:nvPicPr>
            <p:cNvPr id="28" name="Picture 16" descr="FRANCE"/>
            <p:cNvPicPr>
              <a:picLocks noChangeAspect="1" noChangeArrowheads="1"/>
            </p:cNvPicPr>
            <p:nvPr/>
          </p:nvPicPr>
          <p:blipFill>
            <a:blip r:embed="rId15" cstate="print"/>
            <a:srcRect/>
            <a:stretch>
              <a:fillRect/>
            </a:stretch>
          </p:blipFill>
          <p:spPr bwMode="auto">
            <a:xfrm>
              <a:off x="1293" y="2569"/>
              <a:ext cx="862" cy="862"/>
            </a:xfrm>
            <a:prstGeom prst="rect">
              <a:avLst/>
            </a:prstGeom>
            <a:noFill/>
            <a:ln w="9525">
              <a:noFill/>
              <a:miter lim="800000"/>
              <a:headEnd/>
              <a:tailEnd/>
            </a:ln>
          </p:spPr>
        </p:pic>
        <p:pic>
          <p:nvPicPr>
            <p:cNvPr id="29" name="Picture 17" descr="Foroya"/>
            <p:cNvPicPr>
              <a:picLocks noChangeAspect="1" noChangeArrowheads="1"/>
            </p:cNvPicPr>
            <p:nvPr/>
          </p:nvPicPr>
          <p:blipFill>
            <a:blip r:embed="rId16" cstate="print"/>
            <a:srcRect/>
            <a:stretch>
              <a:fillRect/>
            </a:stretch>
          </p:blipFill>
          <p:spPr bwMode="auto">
            <a:xfrm>
              <a:off x="1112" y="800"/>
              <a:ext cx="590" cy="590"/>
            </a:xfrm>
            <a:prstGeom prst="rect">
              <a:avLst/>
            </a:prstGeom>
            <a:noFill/>
            <a:ln w="9525">
              <a:noFill/>
              <a:miter lim="800000"/>
              <a:headEnd/>
              <a:tailEnd/>
            </a:ln>
          </p:spPr>
        </p:pic>
        <p:pic>
          <p:nvPicPr>
            <p:cNvPr id="30" name="Picture 18" descr="spain"/>
            <p:cNvPicPr>
              <a:picLocks noChangeAspect="1" noChangeArrowheads="1"/>
            </p:cNvPicPr>
            <p:nvPr/>
          </p:nvPicPr>
          <p:blipFill>
            <a:blip r:embed="rId17" cstate="print"/>
            <a:srcRect/>
            <a:stretch>
              <a:fillRect/>
            </a:stretch>
          </p:blipFill>
          <p:spPr bwMode="auto">
            <a:xfrm>
              <a:off x="749" y="3158"/>
              <a:ext cx="862" cy="862"/>
            </a:xfrm>
            <a:prstGeom prst="rect">
              <a:avLst/>
            </a:prstGeom>
            <a:noFill/>
            <a:ln w="9525">
              <a:noFill/>
              <a:miter lim="800000"/>
              <a:headEnd/>
              <a:tailEnd/>
            </a:ln>
          </p:spPr>
        </p:pic>
        <p:pic>
          <p:nvPicPr>
            <p:cNvPr id="31" name="Picture 19" descr="finland"/>
            <p:cNvPicPr>
              <a:picLocks noChangeAspect="1" noChangeArrowheads="1"/>
            </p:cNvPicPr>
            <p:nvPr/>
          </p:nvPicPr>
          <p:blipFill>
            <a:blip r:embed="rId18" cstate="print"/>
            <a:srcRect/>
            <a:stretch>
              <a:fillRect/>
            </a:stretch>
          </p:blipFill>
          <p:spPr bwMode="auto">
            <a:xfrm>
              <a:off x="2654" y="482"/>
              <a:ext cx="1089" cy="1089"/>
            </a:xfrm>
            <a:prstGeom prst="rect">
              <a:avLst/>
            </a:prstGeom>
            <a:noFill/>
            <a:ln w="9525">
              <a:noFill/>
              <a:miter lim="800000"/>
              <a:headEnd/>
              <a:tailEnd/>
            </a:ln>
          </p:spPr>
        </p:pic>
        <p:pic>
          <p:nvPicPr>
            <p:cNvPr id="32" name="Picture 20" descr="gb-logo"/>
            <p:cNvPicPr>
              <a:picLocks noChangeAspect="1" noChangeArrowheads="1"/>
            </p:cNvPicPr>
            <p:nvPr/>
          </p:nvPicPr>
          <p:blipFill>
            <a:blip r:embed="rId19" cstate="print"/>
            <a:srcRect/>
            <a:stretch>
              <a:fillRect/>
            </a:stretch>
          </p:blipFill>
          <p:spPr bwMode="auto">
            <a:xfrm>
              <a:off x="1429" y="1707"/>
              <a:ext cx="345" cy="349"/>
            </a:xfrm>
            <a:prstGeom prst="rect">
              <a:avLst/>
            </a:prstGeom>
            <a:noFill/>
            <a:ln w="9525">
              <a:noFill/>
              <a:miter lim="800000"/>
              <a:headEnd/>
              <a:tailEnd/>
            </a:ln>
          </p:spPr>
        </p:pic>
        <p:pic>
          <p:nvPicPr>
            <p:cNvPr id="33" name="Picture 21" descr="ukrain"/>
            <p:cNvPicPr>
              <a:picLocks noChangeAspect="1" noChangeArrowheads="1"/>
            </p:cNvPicPr>
            <p:nvPr/>
          </p:nvPicPr>
          <p:blipFill>
            <a:blip r:embed="rId20" cstate="print"/>
            <a:srcRect/>
            <a:stretch>
              <a:fillRect/>
            </a:stretch>
          </p:blipFill>
          <p:spPr bwMode="auto">
            <a:xfrm>
              <a:off x="3757" y="2254"/>
              <a:ext cx="348" cy="451"/>
            </a:xfrm>
            <a:prstGeom prst="rect">
              <a:avLst/>
            </a:prstGeom>
            <a:noFill/>
            <a:ln w="9525">
              <a:noFill/>
              <a:miter lim="800000"/>
              <a:headEnd/>
              <a:tailEnd/>
            </a:ln>
          </p:spPr>
        </p:pic>
        <p:pic>
          <p:nvPicPr>
            <p:cNvPr id="34" name="Picture 22" descr="iceland"/>
            <p:cNvPicPr>
              <a:picLocks noChangeAspect="1" noChangeArrowheads="1"/>
            </p:cNvPicPr>
            <p:nvPr/>
          </p:nvPicPr>
          <p:blipFill>
            <a:blip r:embed="rId21" cstate="print"/>
            <a:srcRect/>
            <a:stretch>
              <a:fillRect/>
            </a:stretch>
          </p:blipFill>
          <p:spPr bwMode="auto">
            <a:xfrm>
              <a:off x="68" y="-108"/>
              <a:ext cx="1407" cy="1407"/>
            </a:xfrm>
            <a:prstGeom prst="rect">
              <a:avLst/>
            </a:prstGeom>
            <a:noFill/>
            <a:ln w="9525">
              <a:noFill/>
              <a:miter lim="800000"/>
              <a:headEnd/>
              <a:tailEnd/>
            </a:ln>
          </p:spPr>
        </p:pic>
        <p:pic>
          <p:nvPicPr>
            <p:cNvPr id="35" name="Picture 23" descr="ireland"/>
            <p:cNvPicPr>
              <a:picLocks noChangeAspect="1" noChangeArrowheads="1"/>
            </p:cNvPicPr>
            <p:nvPr/>
          </p:nvPicPr>
          <p:blipFill>
            <a:blip r:embed="rId22" cstate="print"/>
            <a:srcRect/>
            <a:stretch>
              <a:fillRect/>
            </a:stretch>
          </p:blipFill>
          <p:spPr bwMode="auto">
            <a:xfrm>
              <a:off x="703" y="1797"/>
              <a:ext cx="862" cy="862"/>
            </a:xfrm>
            <a:prstGeom prst="rect">
              <a:avLst/>
            </a:prstGeom>
            <a:noFill/>
            <a:ln w="9525">
              <a:noFill/>
              <a:miter lim="800000"/>
              <a:headEnd/>
              <a:tailEnd/>
            </a:ln>
          </p:spPr>
        </p:pic>
        <p:pic>
          <p:nvPicPr>
            <p:cNvPr id="36" name="Picture 24" descr="latvia"/>
            <p:cNvPicPr>
              <a:picLocks noChangeAspect="1" noChangeArrowheads="1"/>
            </p:cNvPicPr>
            <p:nvPr/>
          </p:nvPicPr>
          <p:blipFill>
            <a:blip r:embed="rId23" cstate="print"/>
            <a:srcRect/>
            <a:stretch>
              <a:fillRect/>
            </a:stretch>
          </p:blipFill>
          <p:spPr bwMode="auto">
            <a:xfrm>
              <a:off x="3017" y="1435"/>
              <a:ext cx="522" cy="522"/>
            </a:xfrm>
            <a:prstGeom prst="rect">
              <a:avLst/>
            </a:prstGeom>
            <a:noFill/>
            <a:ln w="9525">
              <a:noFill/>
              <a:miter lim="800000"/>
              <a:headEnd/>
              <a:tailEnd/>
            </a:ln>
          </p:spPr>
        </p:pic>
        <p:pic>
          <p:nvPicPr>
            <p:cNvPr id="37" name="Picture 25" descr="liechtenstein"/>
            <p:cNvPicPr>
              <a:picLocks noChangeAspect="1" noChangeArrowheads="1"/>
            </p:cNvPicPr>
            <p:nvPr/>
          </p:nvPicPr>
          <p:blipFill>
            <a:blip r:embed="rId24" cstate="print"/>
            <a:srcRect/>
            <a:stretch>
              <a:fillRect/>
            </a:stretch>
          </p:blipFill>
          <p:spPr bwMode="auto">
            <a:xfrm>
              <a:off x="2245" y="2795"/>
              <a:ext cx="273" cy="273"/>
            </a:xfrm>
            <a:prstGeom prst="rect">
              <a:avLst/>
            </a:prstGeom>
            <a:noFill/>
            <a:ln w="9525">
              <a:noFill/>
              <a:miter lim="800000"/>
              <a:headEnd/>
              <a:tailEnd/>
            </a:ln>
          </p:spPr>
        </p:pic>
        <p:pic>
          <p:nvPicPr>
            <p:cNvPr id="38" name="Picture 26" descr="lithuania"/>
            <p:cNvPicPr>
              <a:picLocks noChangeAspect="1" noChangeArrowheads="1"/>
            </p:cNvPicPr>
            <p:nvPr/>
          </p:nvPicPr>
          <p:blipFill>
            <a:blip r:embed="rId25" cstate="print"/>
            <a:srcRect/>
            <a:stretch>
              <a:fillRect/>
            </a:stretch>
          </p:blipFill>
          <p:spPr bwMode="auto">
            <a:xfrm>
              <a:off x="2971" y="1797"/>
              <a:ext cx="293" cy="273"/>
            </a:xfrm>
            <a:prstGeom prst="rect">
              <a:avLst/>
            </a:prstGeom>
            <a:noFill/>
            <a:ln w="9525">
              <a:noFill/>
              <a:miter lim="800000"/>
              <a:headEnd/>
              <a:tailEnd/>
            </a:ln>
          </p:spPr>
        </p:pic>
        <p:pic>
          <p:nvPicPr>
            <p:cNvPr id="39" name="Picture 27" descr="luxembourg"/>
            <p:cNvPicPr>
              <a:picLocks noChangeAspect="1" noChangeArrowheads="1"/>
            </p:cNvPicPr>
            <p:nvPr/>
          </p:nvPicPr>
          <p:blipFill>
            <a:blip r:embed="rId26" cstate="print"/>
            <a:srcRect/>
            <a:stretch>
              <a:fillRect/>
            </a:stretch>
          </p:blipFill>
          <p:spPr bwMode="auto">
            <a:xfrm>
              <a:off x="2019" y="2433"/>
              <a:ext cx="408" cy="408"/>
            </a:xfrm>
            <a:prstGeom prst="rect">
              <a:avLst/>
            </a:prstGeom>
            <a:noFill/>
            <a:ln w="9525">
              <a:noFill/>
              <a:miter lim="800000"/>
              <a:headEnd/>
              <a:tailEnd/>
            </a:ln>
          </p:spPr>
        </p:pic>
        <p:pic>
          <p:nvPicPr>
            <p:cNvPr id="40" name="Picture 28" descr="malta"/>
            <p:cNvPicPr>
              <a:picLocks noChangeAspect="1" noChangeArrowheads="1"/>
            </p:cNvPicPr>
            <p:nvPr/>
          </p:nvPicPr>
          <p:blipFill>
            <a:blip r:embed="rId27" cstate="print"/>
            <a:srcRect/>
            <a:stretch>
              <a:fillRect/>
            </a:stretch>
          </p:blipFill>
          <p:spPr bwMode="auto">
            <a:xfrm>
              <a:off x="2744" y="3793"/>
              <a:ext cx="862" cy="862"/>
            </a:xfrm>
            <a:prstGeom prst="rect">
              <a:avLst/>
            </a:prstGeom>
            <a:noFill/>
            <a:ln w="9525">
              <a:noFill/>
              <a:miter lim="800000"/>
              <a:headEnd/>
              <a:tailEnd/>
            </a:ln>
          </p:spPr>
        </p:pic>
        <p:pic>
          <p:nvPicPr>
            <p:cNvPr id="41" name="Picture 29" descr="portugaL"/>
            <p:cNvPicPr>
              <a:picLocks noChangeAspect="1" noChangeArrowheads="1"/>
            </p:cNvPicPr>
            <p:nvPr/>
          </p:nvPicPr>
          <p:blipFill>
            <a:blip r:embed="rId28" cstate="print"/>
            <a:srcRect/>
            <a:stretch>
              <a:fillRect/>
            </a:stretch>
          </p:blipFill>
          <p:spPr bwMode="auto">
            <a:xfrm>
              <a:off x="250" y="3067"/>
              <a:ext cx="862" cy="862"/>
            </a:xfrm>
            <a:prstGeom prst="rect">
              <a:avLst/>
            </a:prstGeom>
            <a:noFill/>
            <a:ln w="9525">
              <a:noFill/>
              <a:miter lim="800000"/>
              <a:headEnd/>
              <a:tailEnd/>
            </a:ln>
          </p:spPr>
        </p:pic>
        <p:pic>
          <p:nvPicPr>
            <p:cNvPr id="42" name="Picture 30" descr="romania"/>
            <p:cNvPicPr>
              <a:picLocks noChangeAspect="1" noChangeArrowheads="1"/>
            </p:cNvPicPr>
            <p:nvPr/>
          </p:nvPicPr>
          <p:blipFill>
            <a:blip r:embed="rId29" cstate="print"/>
            <a:srcRect/>
            <a:stretch>
              <a:fillRect/>
            </a:stretch>
          </p:blipFill>
          <p:spPr bwMode="auto">
            <a:xfrm>
              <a:off x="3243" y="2569"/>
              <a:ext cx="635" cy="635"/>
            </a:xfrm>
            <a:prstGeom prst="rect">
              <a:avLst/>
            </a:prstGeom>
            <a:noFill/>
            <a:ln w="9525">
              <a:noFill/>
              <a:miter lim="800000"/>
              <a:headEnd/>
              <a:tailEnd/>
            </a:ln>
          </p:spPr>
        </p:pic>
        <p:pic>
          <p:nvPicPr>
            <p:cNvPr id="43" name="Picture 31" descr="russia"/>
            <p:cNvPicPr>
              <a:picLocks noChangeAspect="1" noChangeArrowheads="1"/>
            </p:cNvPicPr>
            <p:nvPr/>
          </p:nvPicPr>
          <p:blipFill>
            <a:blip r:embed="rId30" cstate="print"/>
            <a:srcRect/>
            <a:stretch>
              <a:fillRect/>
            </a:stretch>
          </p:blipFill>
          <p:spPr bwMode="auto">
            <a:xfrm>
              <a:off x="4060" y="1026"/>
              <a:ext cx="907" cy="907"/>
            </a:xfrm>
            <a:prstGeom prst="rect">
              <a:avLst/>
            </a:prstGeom>
            <a:noFill/>
            <a:ln w="9525">
              <a:noFill/>
              <a:miter lim="800000"/>
              <a:headEnd/>
              <a:tailEnd/>
            </a:ln>
          </p:spPr>
        </p:pic>
        <p:pic>
          <p:nvPicPr>
            <p:cNvPr id="44" name="Picture 32" descr="slovakia"/>
            <p:cNvPicPr>
              <a:picLocks noChangeAspect="1" noChangeArrowheads="1"/>
            </p:cNvPicPr>
            <p:nvPr/>
          </p:nvPicPr>
          <p:blipFill>
            <a:blip r:embed="rId31" cstate="print"/>
            <a:srcRect/>
            <a:stretch>
              <a:fillRect/>
            </a:stretch>
          </p:blipFill>
          <p:spPr bwMode="auto">
            <a:xfrm>
              <a:off x="2881" y="2342"/>
              <a:ext cx="544" cy="544"/>
            </a:xfrm>
            <a:prstGeom prst="rect">
              <a:avLst/>
            </a:prstGeom>
            <a:noFill/>
            <a:ln w="9525">
              <a:noFill/>
              <a:miter lim="800000"/>
              <a:headEnd/>
              <a:tailEnd/>
            </a:ln>
          </p:spPr>
        </p:pic>
        <p:pic>
          <p:nvPicPr>
            <p:cNvPr id="45" name="Picture 33" descr="sweden"/>
            <p:cNvPicPr>
              <a:picLocks noChangeAspect="1" noChangeArrowheads="1"/>
            </p:cNvPicPr>
            <p:nvPr/>
          </p:nvPicPr>
          <p:blipFill>
            <a:blip r:embed="rId32" cstate="print"/>
            <a:srcRect/>
            <a:stretch>
              <a:fillRect/>
            </a:stretch>
          </p:blipFill>
          <p:spPr bwMode="auto">
            <a:xfrm>
              <a:off x="2336" y="709"/>
              <a:ext cx="726" cy="726"/>
            </a:xfrm>
            <a:prstGeom prst="rect">
              <a:avLst/>
            </a:prstGeom>
            <a:noFill/>
            <a:ln w="9525">
              <a:noFill/>
              <a:miter lim="800000"/>
              <a:headEnd/>
              <a:tailEnd/>
            </a:ln>
          </p:spPr>
        </p:pic>
        <p:pic>
          <p:nvPicPr>
            <p:cNvPr id="46" name="Picture 34" descr="netherlands"/>
            <p:cNvPicPr>
              <a:picLocks noChangeAspect="1" noChangeArrowheads="1"/>
            </p:cNvPicPr>
            <p:nvPr/>
          </p:nvPicPr>
          <p:blipFill>
            <a:blip r:embed="rId33" cstate="print"/>
            <a:srcRect/>
            <a:stretch>
              <a:fillRect/>
            </a:stretch>
          </p:blipFill>
          <p:spPr bwMode="auto">
            <a:xfrm>
              <a:off x="1701" y="1900"/>
              <a:ext cx="759" cy="759"/>
            </a:xfrm>
            <a:prstGeom prst="rect">
              <a:avLst/>
            </a:prstGeom>
            <a:noFill/>
            <a:ln w="9525">
              <a:noFill/>
              <a:miter lim="800000"/>
              <a:headEnd/>
              <a:tailEnd/>
            </a:ln>
          </p:spPr>
        </p:pic>
        <p:pic>
          <p:nvPicPr>
            <p:cNvPr id="47" name="Picture 35" descr="georgia"/>
            <p:cNvPicPr>
              <a:picLocks noChangeAspect="1" noChangeArrowheads="1"/>
            </p:cNvPicPr>
            <p:nvPr/>
          </p:nvPicPr>
          <p:blipFill>
            <a:blip r:embed="rId34" cstate="print"/>
            <a:srcRect/>
            <a:stretch>
              <a:fillRect/>
            </a:stretch>
          </p:blipFill>
          <p:spPr bwMode="auto">
            <a:xfrm>
              <a:off x="4831" y="2614"/>
              <a:ext cx="590" cy="590"/>
            </a:xfrm>
            <a:prstGeom prst="rect">
              <a:avLst/>
            </a:prstGeom>
            <a:noFill/>
            <a:ln w="9525">
              <a:noFill/>
              <a:miter lim="800000"/>
              <a:headEnd/>
              <a:tailEnd/>
            </a:ln>
          </p:spPr>
        </p:pic>
        <p:pic>
          <p:nvPicPr>
            <p:cNvPr id="48" name="Picture 36" descr="israel"/>
            <p:cNvPicPr>
              <a:picLocks noChangeAspect="1" noChangeArrowheads="1"/>
            </p:cNvPicPr>
            <p:nvPr/>
          </p:nvPicPr>
          <p:blipFill>
            <a:blip r:embed="rId35" cstate="print"/>
            <a:srcRect/>
            <a:stretch>
              <a:fillRect/>
            </a:stretch>
          </p:blipFill>
          <p:spPr bwMode="auto">
            <a:xfrm>
              <a:off x="4468" y="4020"/>
              <a:ext cx="317" cy="317"/>
            </a:xfrm>
            <a:prstGeom prst="rect">
              <a:avLst/>
            </a:prstGeom>
            <a:noFill/>
            <a:ln w="9525">
              <a:noFill/>
              <a:miter lim="800000"/>
              <a:headEnd/>
              <a:tailEnd/>
            </a:ln>
          </p:spPr>
        </p:pic>
        <p:pic>
          <p:nvPicPr>
            <p:cNvPr id="49" name="Picture 37" descr="armenia"/>
            <p:cNvPicPr>
              <a:picLocks noChangeAspect="1" noChangeArrowheads="1"/>
            </p:cNvPicPr>
            <p:nvPr/>
          </p:nvPicPr>
          <p:blipFill>
            <a:blip r:embed="rId36" cstate="print"/>
            <a:srcRect/>
            <a:stretch>
              <a:fillRect/>
            </a:stretch>
          </p:blipFill>
          <p:spPr bwMode="auto">
            <a:xfrm>
              <a:off x="4831" y="2705"/>
              <a:ext cx="861" cy="861"/>
            </a:xfrm>
            <a:prstGeom prst="rect">
              <a:avLst/>
            </a:prstGeom>
            <a:noFill/>
            <a:ln w="9525">
              <a:noFill/>
              <a:miter lim="800000"/>
              <a:headEnd/>
              <a:tailEnd/>
            </a:ln>
          </p:spPr>
        </p:pic>
        <p:pic>
          <p:nvPicPr>
            <p:cNvPr id="50" name="Picture 38" descr="azerbaijan"/>
            <p:cNvPicPr>
              <a:picLocks noChangeAspect="1" noChangeArrowheads="1"/>
            </p:cNvPicPr>
            <p:nvPr/>
          </p:nvPicPr>
          <p:blipFill>
            <a:blip r:embed="rId37" cstate="print"/>
            <a:srcRect/>
            <a:stretch>
              <a:fillRect/>
            </a:stretch>
          </p:blipFill>
          <p:spPr bwMode="auto">
            <a:xfrm>
              <a:off x="5194" y="2659"/>
              <a:ext cx="544" cy="544"/>
            </a:xfrm>
            <a:prstGeom prst="rect">
              <a:avLst/>
            </a:prstGeom>
            <a:noFill/>
            <a:ln w="9525">
              <a:noFill/>
              <a:miter lim="800000"/>
              <a:headEnd/>
              <a:tailEnd/>
            </a:ln>
          </p:spPr>
        </p:pic>
        <p:pic>
          <p:nvPicPr>
            <p:cNvPr id="51" name="Picture 39" descr="schweiz"/>
            <p:cNvPicPr>
              <a:picLocks noChangeAspect="1" noChangeArrowheads="1"/>
            </p:cNvPicPr>
            <p:nvPr/>
          </p:nvPicPr>
          <p:blipFill>
            <a:blip r:embed="rId38" cstate="print"/>
            <a:srcRect/>
            <a:stretch>
              <a:fillRect/>
            </a:stretch>
          </p:blipFill>
          <p:spPr bwMode="auto">
            <a:xfrm>
              <a:off x="1883" y="2614"/>
              <a:ext cx="816" cy="816"/>
            </a:xfrm>
            <a:prstGeom prst="rect">
              <a:avLst/>
            </a:prstGeom>
            <a:noFill/>
            <a:ln w="9525">
              <a:noFill/>
              <a:miter lim="800000"/>
              <a:headEnd/>
              <a:tailEnd/>
            </a:ln>
          </p:spPr>
        </p:pic>
        <p:pic>
          <p:nvPicPr>
            <p:cNvPr id="52" name="Picture 40" descr="turkey"/>
            <p:cNvPicPr>
              <a:picLocks noChangeAspect="1" noChangeArrowheads="1"/>
            </p:cNvPicPr>
            <p:nvPr/>
          </p:nvPicPr>
          <p:blipFill>
            <a:blip r:embed="rId39" cstate="print"/>
            <a:srcRect/>
            <a:stretch>
              <a:fillRect/>
            </a:stretch>
          </p:blipFill>
          <p:spPr bwMode="auto">
            <a:xfrm>
              <a:off x="4015" y="3022"/>
              <a:ext cx="952" cy="952"/>
            </a:xfrm>
            <a:prstGeom prst="rect">
              <a:avLst/>
            </a:prstGeom>
            <a:noFill/>
            <a:ln w="9525">
              <a:noFill/>
              <a:miter lim="800000"/>
              <a:headEnd/>
              <a:tailEnd/>
            </a:ln>
          </p:spPr>
        </p:pic>
        <p:pic>
          <p:nvPicPr>
            <p:cNvPr id="53" name="Picture 41" descr="Europe_Italy_Colour"/>
            <p:cNvPicPr>
              <a:picLocks noChangeAspect="1" noChangeArrowheads="1"/>
            </p:cNvPicPr>
            <p:nvPr/>
          </p:nvPicPr>
          <p:blipFill>
            <a:blip r:embed="rId40" cstate="print"/>
            <a:srcRect/>
            <a:stretch>
              <a:fillRect/>
            </a:stretch>
          </p:blipFill>
          <p:spPr bwMode="auto">
            <a:xfrm>
              <a:off x="2563" y="3430"/>
              <a:ext cx="313" cy="272"/>
            </a:xfrm>
            <a:prstGeom prst="rect">
              <a:avLst/>
            </a:prstGeom>
            <a:noFill/>
            <a:ln w="9525">
              <a:noFill/>
              <a:miter lim="800000"/>
              <a:headEnd/>
              <a:tailEnd/>
            </a:ln>
          </p:spPr>
        </p:pic>
        <p:pic>
          <p:nvPicPr>
            <p:cNvPr id="54" name="Picture 42" descr="norway2"/>
            <p:cNvPicPr>
              <a:picLocks noChangeAspect="1" noChangeArrowheads="1"/>
            </p:cNvPicPr>
            <p:nvPr/>
          </p:nvPicPr>
          <p:blipFill>
            <a:blip r:embed="rId41" cstate="print"/>
            <a:srcRect/>
            <a:stretch>
              <a:fillRect/>
            </a:stretch>
          </p:blipFill>
          <p:spPr bwMode="auto">
            <a:xfrm>
              <a:off x="1656" y="664"/>
              <a:ext cx="1290" cy="1290"/>
            </a:xfrm>
            <a:prstGeom prst="rect">
              <a:avLst/>
            </a:prstGeom>
            <a:noFill/>
            <a:ln w="9525">
              <a:noFill/>
              <a:miter lim="800000"/>
              <a:headEnd/>
              <a:tailEnd/>
            </a:ln>
          </p:spPr>
        </p:pic>
        <p:pic>
          <p:nvPicPr>
            <p:cNvPr id="55" name="Picture 43" descr="Europe_Poland_Colour"/>
            <p:cNvPicPr>
              <a:picLocks noChangeAspect="1" noChangeArrowheads="1"/>
            </p:cNvPicPr>
            <p:nvPr/>
          </p:nvPicPr>
          <p:blipFill>
            <a:blip r:embed="rId42" cstate="print"/>
            <a:srcRect/>
            <a:stretch>
              <a:fillRect/>
            </a:stretch>
          </p:blipFill>
          <p:spPr bwMode="auto">
            <a:xfrm>
              <a:off x="2835" y="2160"/>
              <a:ext cx="363" cy="201"/>
            </a:xfrm>
            <a:prstGeom prst="rect">
              <a:avLst/>
            </a:prstGeom>
            <a:noFill/>
            <a:ln w="9525">
              <a:noFill/>
              <a:miter lim="800000"/>
              <a:headEnd/>
              <a:tailEnd/>
            </a:ln>
          </p:spPr>
        </p:pic>
        <p:pic>
          <p:nvPicPr>
            <p:cNvPr id="56" name="Picture 44" descr="gibraltar2"/>
            <p:cNvPicPr>
              <a:picLocks noChangeAspect="1" noChangeArrowheads="1"/>
            </p:cNvPicPr>
            <p:nvPr/>
          </p:nvPicPr>
          <p:blipFill>
            <a:blip r:embed="rId43" cstate="print"/>
            <a:srcRect/>
            <a:stretch>
              <a:fillRect/>
            </a:stretch>
          </p:blipFill>
          <p:spPr bwMode="auto">
            <a:xfrm>
              <a:off x="340" y="3364"/>
              <a:ext cx="1200" cy="1200"/>
            </a:xfrm>
            <a:prstGeom prst="rect">
              <a:avLst/>
            </a:prstGeom>
            <a:noFill/>
            <a:ln w="9525">
              <a:noFill/>
              <a:miter lim="800000"/>
              <a:headEnd/>
              <a:tailEnd/>
            </a:ln>
          </p:spPr>
        </p:pic>
        <p:pic>
          <p:nvPicPr>
            <p:cNvPr id="57" name="Picture 45" descr="Europe_Slovenia_Colour"/>
            <p:cNvPicPr>
              <a:picLocks noChangeAspect="1" noChangeArrowheads="1"/>
            </p:cNvPicPr>
            <p:nvPr/>
          </p:nvPicPr>
          <p:blipFill>
            <a:blip r:embed="rId44" cstate="print"/>
            <a:srcRect/>
            <a:stretch>
              <a:fillRect/>
            </a:stretch>
          </p:blipFill>
          <p:spPr bwMode="auto">
            <a:xfrm>
              <a:off x="2728" y="2977"/>
              <a:ext cx="196" cy="317"/>
            </a:xfrm>
            <a:prstGeom prst="rect">
              <a:avLst/>
            </a:prstGeom>
            <a:noFill/>
            <a:ln w="9525">
              <a:noFill/>
              <a:miter lim="800000"/>
              <a:headEnd/>
              <a:tailEnd/>
            </a:ln>
          </p:spPr>
        </p:pic>
      </p:grpSp>
      <p:pic>
        <p:nvPicPr>
          <p:cNvPr id="58" name="Picture 46" descr="birdlife_rgb"/>
          <p:cNvPicPr>
            <a:picLocks noChangeAspect="1" noChangeArrowheads="1"/>
          </p:cNvPicPr>
          <p:nvPr/>
        </p:nvPicPr>
        <p:blipFill>
          <a:blip r:embed="rId45" cstate="print"/>
          <a:srcRect l="-7150" t="-12201" r="-7150" b="-12201"/>
          <a:stretch>
            <a:fillRect/>
          </a:stretch>
        </p:blipFill>
        <p:spPr bwMode="auto">
          <a:xfrm>
            <a:off x="7487992" y="1988840"/>
            <a:ext cx="1656008" cy="1056730"/>
          </a:xfrm>
          <a:prstGeom prst="rect">
            <a:avLst/>
          </a:prstGeom>
          <a:solidFill>
            <a:schemeClr val="bg1"/>
          </a:solidFill>
          <a:ln w="9525">
            <a:noFill/>
            <a:miter lim="800000"/>
            <a:headEnd/>
            <a:tailEnd/>
          </a:ln>
        </p:spPr>
      </p:pic>
      <p:pic>
        <p:nvPicPr>
          <p:cNvPr id="1026" name="Picture 2" descr="http://eeb.org/wp-content/uploads/2017/01/EEB_logo_Final.png"/>
          <p:cNvPicPr>
            <a:picLocks noChangeAspect="1" noChangeArrowheads="1"/>
          </p:cNvPicPr>
          <p:nvPr/>
        </p:nvPicPr>
        <p:blipFill>
          <a:blip r:embed="rId46" cstate="print"/>
          <a:srcRect/>
          <a:stretch>
            <a:fillRect/>
          </a:stretch>
        </p:blipFill>
        <p:spPr bwMode="auto">
          <a:xfrm>
            <a:off x="7713377" y="620688"/>
            <a:ext cx="1430623" cy="108012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a:xfrm>
            <a:off x="251520" y="476672"/>
            <a:ext cx="2674640" cy="392928"/>
          </a:xfrm>
        </p:spPr>
        <p:txBody>
          <a:bodyPr/>
          <a:lstStyle/>
          <a:p>
            <a:r>
              <a:rPr lang="en-GB" dirty="0" smtClean="0"/>
              <a:t>#</a:t>
            </a:r>
            <a:r>
              <a:rPr lang="en-GB" dirty="0" err="1" smtClean="0"/>
              <a:t>NatureAlert</a:t>
            </a:r>
            <a:endParaRPr lang="en-GB" dirty="0"/>
          </a:p>
        </p:txBody>
      </p:sp>
      <p:sp>
        <p:nvSpPr>
          <p:cNvPr id="7" name="Foliennummernplatzhalter 6"/>
          <p:cNvSpPr>
            <a:spLocks noGrp="1"/>
          </p:cNvSpPr>
          <p:nvPr>
            <p:ph type="sldNum" sz="quarter" idx="12"/>
          </p:nvPr>
        </p:nvSpPr>
        <p:spPr/>
        <p:txBody>
          <a:bodyPr/>
          <a:lstStyle/>
          <a:p>
            <a:fld id="{9D26C6B8-7DF4-4F01-8878-A6272B56DAC3}" type="slidenum">
              <a:rPr lang="de-DE" smtClean="0"/>
              <a:pPr/>
              <a:t>55</a:t>
            </a:fld>
            <a:endParaRPr lang="de-DE"/>
          </a:p>
        </p:txBody>
      </p:sp>
      <p:pic>
        <p:nvPicPr>
          <p:cNvPr id="62467" name="Picture 3"/>
          <p:cNvPicPr>
            <a:picLocks noChangeAspect="1" noChangeArrowheads="1"/>
          </p:cNvPicPr>
          <p:nvPr/>
        </p:nvPicPr>
        <p:blipFill>
          <a:blip r:embed="rId3" cstate="print"/>
          <a:srcRect/>
          <a:stretch>
            <a:fillRect/>
          </a:stretch>
        </p:blipFill>
        <p:spPr bwMode="auto">
          <a:xfrm>
            <a:off x="179512" y="931503"/>
            <a:ext cx="2728719" cy="1993441"/>
          </a:xfrm>
          <a:prstGeom prst="rect">
            <a:avLst/>
          </a:prstGeom>
          <a:noFill/>
          <a:ln w="9525">
            <a:solidFill>
              <a:schemeClr val="tx2"/>
            </a:solidFill>
            <a:miter lim="800000"/>
            <a:headEnd/>
            <a:tailEnd/>
          </a:ln>
        </p:spPr>
      </p:pic>
      <p:pic>
        <p:nvPicPr>
          <p:cNvPr id="62468" name="Picture 4"/>
          <p:cNvPicPr>
            <a:picLocks noChangeAspect="1" noChangeArrowheads="1"/>
          </p:cNvPicPr>
          <p:nvPr/>
        </p:nvPicPr>
        <p:blipFill>
          <a:blip r:embed="rId4" cstate="print"/>
          <a:srcRect/>
          <a:stretch>
            <a:fillRect/>
          </a:stretch>
        </p:blipFill>
        <p:spPr bwMode="auto">
          <a:xfrm>
            <a:off x="3347864" y="0"/>
            <a:ext cx="2592288" cy="2843478"/>
          </a:xfrm>
          <a:prstGeom prst="rect">
            <a:avLst/>
          </a:prstGeom>
          <a:noFill/>
          <a:ln w="9525">
            <a:solidFill>
              <a:schemeClr val="tx2"/>
            </a:solidFill>
            <a:miter lim="800000"/>
            <a:headEnd/>
            <a:tailEnd/>
          </a:ln>
        </p:spPr>
      </p:pic>
      <p:pic>
        <p:nvPicPr>
          <p:cNvPr id="62469" name="Picture 5" descr="C:\Users\rweyland\Pictures\NABU\2015-12-04_Roby_COR.jpg"/>
          <p:cNvPicPr>
            <a:picLocks noChangeAspect="1" noChangeArrowheads="1"/>
          </p:cNvPicPr>
          <p:nvPr/>
        </p:nvPicPr>
        <p:blipFill>
          <a:blip r:embed="rId5" cstate="print"/>
          <a:srcRect/>
          <a:stretch>
            <a:fillRect/>
          </a:stretch>
        </p:blipFill>
        <p:spPr bwMode="auto">
          <a:xfrm>
            <a:off x="6623720" y="0"/>
            <a:ext cx="2520280" cy="1680340"/>
          </a:xfrm>
          <a:prstGeom prst="rect">
            <a:avLst/>
          </a:prstGeom>
          <a:noFill/>
          <a:ln>
            <a:solidFill>
              <a:schemeClr val="tx2"/>
            </a:solidFill>
          </a:ln>
        </p:spPr>
      </p:pic>
      <p:pic>
        <p:nvPicPr>
          <p:cNvPr id="62471" name="Picture 7"/>
          <p:cNvPicPr>
            <a:picLocks noChangeAspect="1" noChangeArrowheads="1"/>
          </p:cNvPicPr>
          <p:nvPr/>
        </p:nvPicPr>
        <p:blipFill>
          <a:blip r:embed="rId6" cstate="print"/>
          <a:srcRect/>
          <a:stretch>
            <a:fillRect/>
          </a:stretch>
        </p:blipFill>
        <p:spPr bwMode="auto">
          <a:xfrm>
            <a:off x="6169757" y="1988840"/>
            <a:ext cx="2974243" cy="1800200"/>
          </a:xfrm>
          <a:prstGeom prst="rect">
            <a:avLst/>
          </a:prstGeom>
          <a:noFill/>
          <a:ln w="9525">
            <a:solidFill>
              <a:schemeClr val="tx2"/>
            </a:solidFill>
            <a:miter lim="800000"/>
            <a:headEnd/>
            <a:tailEnd/>
          </a:ln>
        </p:spPr>
      </p:pic>
      <p:pic>
        <p:nvPicPr>
          <p:cNvPr id="15" name="Picture 2"/>
          <p:cNvPicPr>
            <a:picLocks noChangeAspect="1" noChangeArrowheads="1"/>
          </p:cNvPicPr>
          <p:nvPr/>
        </p:nvPicPr>
        <p:blipFill>
          <a:blip r:embed="rId7" cstate="email"/>
          <a:srcRect/>
          <a:stretch>
            <a:fillRect/>
          </a:stretch>
        </p:blipFill>
        <p:spPr bwMode="auto">
          <a:xfrm>
            <a:off x="359024" y="2996952"/>
            <a:ext cx="2340768" cy="1313115"/>
          </a:xfrm>
          <a:prstGeom prst="rect">
            <a:avLst/>
          </a:prstGeom>
          <a:noFill/>
          <a:ln w="9525">
            <a:solidFill>
              <a:schemeClr val="tx2"/>
            </a:solidFill>
            <a:miter lim="800000"/>
            <a:headEnd/>
            <a:tailEnd/>
          </a:ln>
        </p:spPr>
      </p:pic>
      <p:pic>
        <p:nvPicPr>
          <p:cNvPr id="12" name="Picture 2"/>
          <p:cNvPicPr>
            <a:picLocks noChangeAspect="1" noChangeArrowheads="1"/>
          </p:cNvPicPr>
          <p:nvPr/>
        </p:nvPicPr>
        <p:blipFill>
          <a:blip r:embed="rId8" cstate="print"/>
          <a:srcRect/>
          <a:stretch>
            <a:fillRect/>
          </a:stretch>
        </p:blipFill>
        <p:spPr bwMode="auto">
          <a:xfrm>
            <a:off x="3059832" y="2924943"/>
            <a:ext cx="3024336" cy="2595599"/>
          </a:xfrm>
          <a:prstGeom prst="rect">
            <a:avLst/>
          </a:prstGeom>
          <a:noFill/>
          <a:ln w="9525">
            <a:solidFill>
              <a:schemeClr val="tx2"/>
            </a:solidFill>
            <a:miter lim="800000"/>
            <a:headEnd/>
            <a:tailEnd/>
          </a:ln>
        </p:spPr>
      </p:pic>
      <p:pic>
        <p:nvPicPr>
          <p:cNvPr id="13" name="Picture 4"/>
          <p:cNvPicPr>
            <a:picLocks noChangeAspect="1" noChangeArrowheads="1"/>
          </p:cNvPicPr>
          <p:nvPr/>
        </p:nvPicPr>
        <p:blipFill>
          <a:blip r:embed="rId9" cstate="print"/>
          <a:srcRect/>
          <a:stretch>
            <a:fillRect/>
          </a:stretch>
        </p:blipFill>
        <p:spPr bwMode="auto">
          <a:xfrm>
            <a:off x="0" y="4437112"/>
            <a:ext cx="2934245" cy="2420888"/>
          </a:xfrm>
          <a:prstGeom prst="rect">
            <a:avLst/>
          </a:prstGeom>
          <a:noFill/>
          <a:ln w="9525">
            <a:solidFill>
              <a:schemeClr val="tx2"/>
            </a:solidFill>
            <a:miter lim="800000"/>
            <a:headEnd/>
            <a:tailEnd/>
          </a:ln>
        </p:spPr>
      </p:pic>
      <p:pic>
        <p:nvPicPr>
          <p:cNvPr id="16" name="Picture 5"/>
          <p:cNvPicPr>
            <a:picLocks noChangeAspect="1" noChangeArrowheads="1"/>
          </p:cNvPicPr>
          <p:nvPr/>
        </p:nvPicPr>
        <p:blipFill>
          <a:blip r:embed="rId10" cstate="print"/>
          <a:srcRect/>
          <a:stretch>
            <a:fillRect/>
          </a:stretch>
        </p:blipFill>
        <p:spPr bwMode="auto">
          <a:xfrm>
            <a:off x="2968940" y="5661248"/>
            <a:ext cx="3276411" cy="1196752"/>
          </a:xfrm>
          <a:prstGeom prst="rect">
            <a:avLst/>
          </a:prstGeom>
          <a:noFill/>
          <a:ln w="9525">
            <a:solidFill>
              <a:schemeClr val="tx2"/>
            </a:solidFill>
            <a:miter lim="800000"/>
            <a:headEnd/>
            <a:tailEnd/>
          </a:ln>
        </p:spPr>
      </p:pic>
      <p:pic>
        <p:nvPicPr>
          <p:cNvPr id="17" name="Picture 6"/>
          <p:cNvPicPr>
            <a:picLocks noChangeAspect="1" noChangeArrowheads="1"/>
          </p:cNvPicPr>
          <p:nvPr/>
        </p:nvPicPr>
        <p:blipFill>
          <a:blip r:embed="rId11" cstate="print"/>
          <a:srcRect/>
          <a:stretch>
            <a:fillRect/>
          </a:stretch>
        </p:blipFill>
        <p:spPr bwMode="auto">
          <a:xfrm>
            <a:off x="6261243" y="4077072"/>
            <a:ext cx="2882757" cy="2780928"/>
          </a:xfrm>
          <a:prstGeom prst="rect">
            <a:avLst/>
          </a:prstGeom>
          <a:noFill/>
          <a:ln w="9525">
            <a:solidFill>
              <a:schemeClr val="tx2"/>
            </a:solidFill>
            <a:miter lim="800000"/>
            <a:headEnd/>
            <a:tailEnd/>
          </a:ln>
        </p:spPr>
      </p:pic>
    </p:spTree>
    <p:extLst>
      <p:ext uri="{BB962C8B-B14F-4D97-AF65-F5344CB8AC3E}">
        <p14:creationId xmlns="" xmlns:p14="http://schemas.microsoft.com/office/powerpoint/2010/main" val="2320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p:cNvSpPr>
            <a:spLocks noGrp="1"/>
          </p:cNvSpPr>
          <p:nvPr>
            <p:ph type="title"/>
          </p:nvPr>
        </p:nvSpPr>
        <p:spPr/>
        <p:txBody>
          <a:bodyPr/>
          <a:lstStyle/>
          <a:p>
            <a:r>
              <a:rPr lang="de-DE" dirty="0" smtClean="0"/>
              <a:t>#</a:t>
            </a:r>
            <a:r>
              <a:rPr lang="de-DE" dirty="0" err="1" smtClean="0"/>
              <a:t>LivingLand</a:t>
            </a:r>
            <a:r>
              <a:rPr lang="de-DE" dirty="0" smtClean="0"/>
              <a:t>: „Wir haben es satt“ Protests (2017)</a:t>
            </a:r>
            <a:endParaRPr lang="de-DE" dirty="0"/>
          </a:p>
        </p:txBody>
      </p:sp>
      <p:sp>
        <p:nvSpPr>
          <p:cNvPr id="6" name="Foliennummernplatzhalter 5"/>
          <p:cNvSpPr>
            <a:spLocks noGrp="1"/>
          </p:cNvSpPr>
          <p:nvPr>
            <p:ph type="sldNum" sz="quarter" idx="12"/>
          </p:nvPr>
        </p:nvSpPr>
        <p:spPr>
          <a:prstGeom prst="rect">
            <a:avLst/>
          </a:prstGeom>
        </p:spPr>
        <p:txBody>
          <a:bodyPr/>
          <a:lstStyle/>
          <a:p>
            <a:pPr>
              <a:defRPr/>
            </a:pPr>
            <a:fld id="{BA8C03C6-6E0F-41C4-AC08-5B9FA2B3680E}" type="slidenum">
              <a:rPr lang="de-DE"/>
              <a:pPr>
                <a:defRPr/>
              </a:pPr>
              <a:t>56</a:t>
            </a:fld>
            <a:endParaRPr lang="de-DE"/>
          </a:p>
        </p:txBody>
      </p:sp>
      <p:pic>
        <p:nvPicPr>
          <p:cNvPr id="19" name="Picture 2"/>
          <p:cNvPicPr>
            <a:picLocks noGrp="1" noChangeAspect="1" noChangeArrowheads="1"/>
          </p:cNvPicPr>
          <p:nvPr>
            <p:ph idx="1"/>
          </p:nvPr>
        </p:nvPicPr>
        <p:blipFill>
          <a:blip r:embed="rId2" cstate="screen"/>
          <a:stretch>
            <a:fillRect/>
          </a:stretch>
        </p:blipFill>
        <p:spPr bwMode="auto">
          <a:xfrm>
            <a:off x="542479" y="1313766"/>
            <a:ext cx="8100077" cy="4995554"/>
          </a:xfrm>
          <a:prstGeom prst="rect">
            <a:avLst/>
          </a:prstGeom>
          <a:noFill/>
          <a:ln w="9525">
            <a:noFill/>
            <a:miter lim="800000"/>
            <a:headEnd/>
            <a:tailEnd/>
          </a:ln>
        </p:spPr>
      </p:pic>
      <p:sp>
        <p:nvSpPr>
          <p:cNvPr id="5" name="Rechteck 4"/>
          <p:cNvSpPr/>
          <p:nvPr/>
        </p:nvSpPr>
        <p:spPr>
          <a:xfrm>
            <a:off x="7351946" y="5877272"/>
            <a:ext cx="1045479" cy="307777"/>
          </a:xfrm>
          <a:prstGeom prst="rect">
            <a:avLst/>
          </a:prstGeom>
        </p:spPr>
        <p:txBody>
          <a:bodyPr wrap="none">
            <a:spAutoFit/>
          </a:bodyPr>
          <a:lstStyle/>
          <a:p>
            <a:r>
              <a:rPr lang="de-DE" sz="1400" dirty="0" smtClean="0"/>
              <a:t>Foto: NABU</a:t>
            </a:r>
            <a:endParaRPr lang="de-DE" sz="1400"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Shape 515"/>
          <p:cNvSpPr>
            <a:spLocks noGrp="1"/>
          </p:cNvSpPr>
          <p:nvPr>
            <p:ph type="sldNum" sz="quarter" idx="4294967295"/>
          </p:nvPr>
        </p:nvSpPr>
        <p:spPr>
          <a:xfrm>
            <a:off x="8504584" y="6622599"/>
            <a:ext cx="182217" cy="17780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57</a:t>
            </a:fld>
            <a:endParaRPr/>
          </a:p>
        </p:txBody>
      </p:sp>
      <p:sp>
        <p:nvSpPr>
          <p:cNvPr id="11" name="Shape 480"/>
          <p:cNvSpPr/>
          <p:nvPr/>
        </p:nvSpPr>
        <p:spPr>
          <a:xfrm>
            <a:off x="4865097" y="4198321"/>
            <a:ext cx="3622337" cy="34163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90000"/>
              </a:lnSpc>
              <a:defRPr b="1" spc="-56">
                <a:solidFill>
                  <a:srgbClr val="FFFFFF"/>
                </a:solidFill>
              </a:defRPr>
            </a:pPr>
            <a:endParaRPr lang="de-DE" dirty="0" smtClean="0"/>
          </a:p>
        </p:txBody>
      </p:sp>
      <p:pic>
        <p:nvPicPr>
          <p:cNvPr id="12" name="Living-Land-RGB-transparent (1).png"/>
          <p:cNvPicPr>
            <a:picLocks noChangeAspect="1"/>
          </p:cNvPicPr>
          <p:nvPr/>
        </p:nvPicPr>
        <p:blipFill>
          <a:blip r:embed="rId3" cstate="screen">
            <a:extLst/>
          </a:blip>
          <a:stretch>
            <a:fillRect/>
          </a:stretch>
        </p:blipFill>
        <p:spPr>
          <a:xfrm>
            <a:off x="7253790" y="-171400"/>
            <a:ext cx="1890210" cy="1796685"/>
          </a:xfrm>
          <a:prstGeom prst="rect">
            <a:avLst/>
          </a:prstGeom>
          <a:ln w="12700">
            <a:miter lim="400000"/>
          </a:ln>
        </p:spPr>
      </p:pic>
      <p:sp>
        <p:nvSpPr>
          <p:cNvPr id="9" name="Shape 516"/>
          <p:cNvSpPr/>
          <p:nvPr/>
        </p:nvSpPr>
        <p:spPr>
          <a:xfrm>
            <a:off x="457200" y="239040"/>
            <a:ext cx="8229600" cy="9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a:lnSpc>
                <a:spcPct val="90000"/>
              </a:lnSpc>
              <a:defRPr sz="2800" b="1" spc="-100">
                <a:solidFill>
                  <a:srgbClr val="0068B4"/>
                </a:solidFill>
              </a:defRPr>
            </a:pPr>
            <a:r>
              <a:rPr lang="de-DE" b="1" dirty="0" err="1" smtClean="0"/>
              <a:t>LivingLand</a:t>
            </a:r>
            <a:r>
              <a:rPr lang="de-DE" b="1" dirty="0" smtClean="0"/>
              <a:t>: CAP Public </a:t>
            </a:r>
            <a:r>
              <a:rPr lang="de-DE" b="1" dirty="0" err="1" smtClean="0"/>
              <a:t>Consultation</a:t>
            </a:r>
            <a:r>
              <a:rPr lang="de-DE" b="1" dirty="0" smtClean="0"/>
              <a:t> 2017</a:t>
            </a:r>
            <a:endParaRPr b="1" dirty="0"/>
          </a:p>
        </p:txBody>
      </p:sp>
      <p:pic>
        <p:nvPicPr>
          <p:cNvPr id="13" name="bio.jpg"/>
          <p:cNvPicPr>
            <a:picLocks noChangeAspect="1"/>
          </p:cNvPicPr>
          <p:nvPr/>
        </p:nvPicPr>
        <p:blipFill>
          <a:blip r:embed="rId4" cstate="screen"/>
          <a:stretch>
            <a:fillRect/>
          </a:stretch>
        </p:blipFill>
        <p:spPr>
          <a:xfrm>
            <a:off x="17493" y="1673804"/>
            <a:ext cx="9109014" cy="3465385"/>
          </a:xfrm>
          <a:prstGeom prst="rect">
            <a:avLst/>
          </a:prstGeom>
          <a:ln w="12700">
            <a:miter lim="400000"/>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Übergabe von 258.708 Unterschriften und 600 Logos der Aktion LivingLand an EU-Agrarkommissar Phil Hogan in Brüssel - Foto: Sonia Goicoechea"/>
          <p:cNvPicPr>
            <a:picLocks noChangeAspect="1" noChangeArrowheads="1"/>
          </p:cNvPicPr>
          <p:nvPr/>
        </p:nvPicPr>
        <p:blipFill>
          <a:blip r:embed="rId3" cstate="screen">
            <a:lum bright="10000" contrast="10000"/>
          </a:blip>
          <a:srcRect/>
          <a:stretch>
            <a:fillRect/>
          </a:stretch>
        </p:blipFill>
        <p:spPr bwMode="auto">
          <a:xfrm>
            <a:off x="476545" y="1718810"/>
            <a:ext cx="8238111" cy="4275475"/>
          </a:xfrm>
          <a:prstGeom prst="rect">
            <a:avLst/>
          </a:prstGeom>
          <a:noFill/>
        </p:spPr>
      </p:pic>
      <p:sp>
        <p:nvSpPr>
          <p:cNvPr id="515" name="Shape 515"/>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pPr/>
              <a:t>58</a:t>
            </a:fld>
            <a:endParaRPr/>
          </a:p>
        </p:txBody>
      </p:sp>
      <p:sp>
        <p:nvSpPr>
          <p:cNvPr id="516" name="Shape 516"/>
          <p:cNvSpPr/>
          <p:nvPr/>
        </p:nvSpPr>
        <p:spPr>
          <a:xfrm>
            <a:off x="431540" y="278650"/>
            <a:ext cx="8229600" cy="9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a:lnSpc>
                <a:spcPct val="90000"/>
              </a:lnSpc>
              <a:defRPr sz="2800" b="1" spc="-100">
                <a:solidFill>
                  <a:srgbClr val="0068B4"/>
                </a:solidFill>
              </a:defRPr>
            </a:pPr>
            <a:r>
              <a:rPr lang="de-DE" dirty="0" err="1" smtClean="0"/>
              <a:t>LivingLand</a:t>
            </a:r>
            <a:r>
              <a:rPr lang="de-DE" dirty="0" smtClean="0"/>
              <a:t>: 260,000 </a:t>
            </a:r>
            <a:r>
              <a:rPr lang="de-DE" dirty="0" err="1" smtClean="0"/>
              <a:t>supporters</a:t>
            </a:r>
            <a:r>
              <a:rPr lang="de-DE" dirty="0" smtClean="0"/>
              <a:t> / 600 </a:t>
            </a:r>
            <a:r>
              <a:rPr lang="de-DE" dirty="0" err="1" smtClean="0"/>
              <a:t>logos</a:t>
            </a:r>
            <a:endParaRPr dirty="0"/>
          </a:p>
        </p:txBody>
      </p:sp>
      <p:sp>
        <p:nvSpPr>
          <p:cNvPr id="11" name="Shape 480"/>
          <p:cNvSpPr/>
          <p:nvPr/>
        </p:nvSpPr>
        <p:spPr>
          <a:xfrm>
            <a:off x="4865097" y="4198321"/>
            <a:ext cx="3622337" cy="341632"/>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lnSpc>
                <a:spcPct val="90000"/>
              </a:lnSpc>
              <a:defRPr b="1" spc="-56">
                <a:solidFill>
                  <a:srgbClr val="FFFFFF"/>
                </a:solidFill>
              </a:defRPr>
            </a:pPr>
            <a:endParaRPr lang="de-DE" dirty="0" smtClean="0"/>
          </a:p>
        </p:txBody>
      </p:sp>
      <p:sp>
        <p:nvSpPr>
          <p:cNvPr id="8" name="Textplatzhalter 17"/>
          <p:cNvSpPr>
            <a:spLocks noGrp="1"/>
          </p:cNvSpPr>
          <p:nvPr>
            <p:ph type="body" sz="quarter" idx="13"/>
          </p:nvPr>
        </p:nvSpPr>
        <p:spPr>
          <a:xfrm>
            <a:off x="6237186" y="5589240"/>
            <a:ext cx="2134580" cy="278650"/>
          </a:xfrm>
        </p:spPr>
        <p:txBody>
          <a:bodyPr/>
          <a:lstStyle/>
          <a:p>
            <a:r>
              <a:rPr lang="de-DE" dirty="0" smtClean="0"/>
              <a:t>Foto: EEB/BirdLife Europe</a:t>
            </a:r>
            <a:endParaRPr lang="de-DE"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GB"/>
          </a:p>
        </p:txBody>
      </p:sp>
      <p:sp>
        <p:nvSpPr>
          <p:cNvPr id="3" name="Title 2"/>
          <p:cNvSpPr>
            <a:spLocks noGrp="1"/>
          </p:cNvSpPr>
          <p:nvPr>
            <p:ph type="title"/>
          </p:nvPr>
        </p:nvSpPr>
        <p:spPr/>
        <p:txBody>
          <a:bodyPr/>
          <a:lstStyle/>
          <a:p>
            <a:endParaRPr lang="en-GB"/>
          </a:p>
        </p:txBody>
      </p:sp>
      <p:pic>
        <p:nvPicPr>
          <p:cNvPr id="7" name="Picture 6"/>
          <p:cNvPicPr>
            <a:picLocks noChangeAspect="1"/>
          </p:cNvPicPr>
          <p:nvPr/>
        </p:nvPicPr>
        <p:blipFill>
          <a:blip r:embed="rId3" cstate="print"/>
          <a:stretch>
            <a:fillRect/>
          </a:stretch>
        </p:blipFill>
        <p:spPr>
          <a:xfrm>
            <a:off x="211174" y="692696"/>
            <a:ext cx="2580284" cy="3693698"/>
          </a:xfrm>
          <a:prstGeom prst="rect">
            <a:avLst/>
          </a:prstGeom>
        </p:spPr>
      </p:pic>
      <p:pic>
        <p:nvPicPr>
          <p:cNvPr id="6" name="Picture 5"/>
          <p:cNvPicPr>
            <a:picLocks noChangeAspect="1"/>
          </p:cNvPicPr>
          <p:nvPr/>
        </p:nvPicPr>
        <p:blipFill rotWithShape="1">
          <a:blip r:embed="rId4" cstate="print"/>
          <a:srcRect l="11579" t="9399" r="64724" b="49146"/>
          <a:stretch/>
        </p:blipFill>
        <p:spPr>
          <a:xfrm>
            <a:off x="2195736" y="2539545"/>
            <a:ext cx="6804248" cy="3912137"/>
          </a:xfrm>
          <a:prstGeom prst="rect">
            <a:avLst/>
          </a:prstGeom>
        </p:spPr>
      </p:pic>
      <p:sp>
        <p:nvSpPr>
          <p:cNvPr id="8" name="Bent Arrow 7"/>
          <p:cNvSpPr/>
          <p:nvPr/>
        </p:nvSpPr>
        <p:spPr>
          <a:xfrm rot="4920172">
            <a:off x="3158438" y="1200868"/>
            <a:ext cx="1128656" cy="1539149"/>
          </a:xfrm>
          <a:prstGeom prst="bentArrow">
            <a:avLst>
              <a:gd name="adj1" fmla="val 25000"/>
              <a:gd name="adj2" fmla="val 37992"/>
              <a:gd name="adj3" fmla="val 25000"/>
              <a:gd name="adj4" fmla="val 74508"/>
            </a:avLst>
          </a:prstGeom>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solidFill>
                <a:schemeClr val="tx1"/>
              </a:solidFill>
            </a:endParaRPr>
          </a:p>
        </p:txBody>
      </p:sp>
      <p:sp>
        <p:nvSpPr>
          <p:cNvPr id="9" name="Titel 13"/>
          <p:cNvSpPr txBox="1">
            <a:spLocks/>
          </p:cNvSpPr>
          <p:nvPr/>
        </p:nvSpPr>
        <p:spPr>
          <a:xfrm>
            <a:off x="457200" y="-315416"/>
            <a:ext cx="8229600"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sz="3200" b="1" spc="-100" dirty="0" err="1" smtClean="0">
                <a:solidFill>
                  <a:schemeClr val="tx2"/>
                </a:solidFill>
                <a:latin typeface="Source Sans Pro"/>
                <a:ea typeface="+mj-ea"/>
                <a:cs typeface="Source Sans Pro"/>
              </a:rPr>
              <a:t>Building</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the</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arguments</a:t>
            </a:r>
            <a:r>
              <a:rPr lang="de-DE" sz="3200" b="1" spc="-100" dirty="0" smtClean="0">
                <a:solidFill>
                  <a:schemeClr val="tx2"/>
                </a:solidFill>
                <a:latin typeface="Source Sans Pro"/>
                <a:ea typeface="+mj-ea"/>
                <a:cs typeface="Source Sans Pro"/>
              </a:rPr>
              <a:t>: Environment</a:t>
            </a:r>
            <a:endParaRPr kumimoji="0" lang="de-DE" sz="3200" b="1" i="0" u="none" strike="noStrike" kern="1200" cap="none" spc="-100" normalizeH="0" baseline="0" noProof="0" dirty="0">
              <a:ln>
                <a:noFill/>
              </a:ln>
              <a:solidFill>
                <a:schemeClr val="tx2"/>
              </a:solidFill>
              <a:effectLst/>
              <a:uLnTx/>
              <a:uFillTx/>
              <a:latin typeface="Source Sans Pro"/>
              <a:ea typeface="+mj-ea"/>
              <a:cs typeface="Source Sans Pro"/>
            </a:endParaRPr>
          </a:p>
        </p:txBody>
      </p:sp>
      <p:sp>
        <p:nvSpPr>
          <p:cNvPr id="10" name="Textfeld 9"/>
          <p:cNvSpPr txBox="1"/>
          <p:nvPr/>
        </p:nvSpPr>
        <p:spPr>
          <a:xfrm>
            <a:off x="4572000" y="1196752"/>
            <a:ext cx="3888432" cy="369332"/>
          </a:xfrm>
          <a:prstGeom prst="rect">
            <a:avLst/>
          </a:prstGeom>
          <a:noFill/>
        </p:spPr>
        <p:txBody>
          <a:bodyPr wrap="square" rtlCol="0">
            <a:spAutoFit/>
          </a:bodyPr>
          <a:lstStyle/>
          <a:p>
            <a:r>
              <a:rPr lang="de-DE" b="1" dirty="0" smtClean="0"/>
              <a:t>Fitness Check </a:t>
            </a:r>
            <a:r>
              <a:rPr lang="de-DE" b="1" dirty="0" err="1" smtClean="0"/>
              <a:t>of</a:t>
            </a:r>
            <a:r>
              <a:rPr lang="de-DE" b="1" dirty="0" smtClean="0"/>
              <a:t> </a:t>
            </a:r>
            <a:r>
              <a:rPr lang="de-DE" b="1" dirty="0" err="1" smtClean="0"/>
              <a:t>the</a:t>
            </a:r>
            <a:r>
              <a:rPr lang="de-DE" b="1" dirty="0" smtClean="0"/>
              <a:t> CAP</a:t>
            </a:r>
            <a:endParaRPr lang="de-DE" b="1" dirty="0"/>
          </a:p>
        </p:txBody>
      </p:sp>
    </p:spTree>
    <p:extLst>
      <p:ext uri="{BB962C8B-B14F-4D97-AF65-F5344CB8AC3E}">
        <p14:creationId xmlns="" xmlns:p14="http://schemas.microsoft.com/office/powerpoint/2010/main" val="1491783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6</a:t>
            </a:fld>
            <a:endParaRPr lang="de-DE"/>
          </a:p>
        </p:txBody>
      </p:sp>
      <p:sp>
        <p:nvSpPr>
          <p:cNvPr id="5" name="Textplatzhalter 4"/>
          <p:cNvSpPr>
            <a:spLocks noGrp="1"/>
          </p:cNvSpPr>
          <p:nvPr>
            <p:ph type="body" sz="quarter" idx="13"/>
          </p:nvPr>
        </p:nvSpPr>
        <p:spPr/>
        <p:txBody>
          <a:bodyPr/>
          <a:lstStyle/>
          <a:p>
            <a:endParaRPr lang="de-DE"/>
          </a:p>
        </p:txBody>
      </p:sp>
      <p:pic>
        <p:nvPicPr>
          <p:cNvPr id="4098" name="Picture 2"/>
          <p:cNvPicPr>
            <a:picLocks noChangeAspect="1" noChangeArrowheads="1"/>
          </p:cNvPicPr>
          <p:nvPr/>
        </p:nvPicPr>
        <p:blipFill>
          <a:blip r:embed="rId3" cstate="print"/>
          <a:srcRect l="21865" t="22864" r="23908" b="12766"/>
          <a:stretch>
            <a:fillRect/>
          </a:stretch>
        </p:blipFill>
        <p:spPr bwMode="auto">
          <a:xfrm>
            <a:off x="0" y="309067"/>
            <a:ext cx="9144000" cy="610274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extLst>
          </p:cNvPr>
          <p:cNvGraphicFramePr>
            <a:graphicFrameLocks noGrp="1"/>
          </p:cNvGraphicFramePr>
          <p:nvPr>
            <p:ph idx="1"/>
            <p:extLst>
              <p:ext uri="{D42A27DB-BD31-4B8C-83A1-F6EECF244321}">
                <p14:modId xmlns="" xmlns:p14="http://schemas.microsoft.com/office/powerpoint/2010/main" val="3642996335"/>
              </p:ext>
            </p:extLst>
          </p:nvPr>
        </p:nvGraphicFramePr>
        <p:xfrm>
          <a:off x="3851920" y="2852933"/>
          <a:ext cx="5113635" cy="3404876"/>
        </p:xfrm>
        <a:graphic>
          <a:graphicData uri="http://schemas.openxmlformats.org/drawingml/2006/table">
            <a:tbl>
              <a:tblPr/>
              <a:tblGrid>
                <a:gridCol w="1924421">
                  <a:extLst>
                    <a:ext uri="{9D8B030D-6E8A-4147-A177-3AD203B41FA5}"/>
                  </a:extLst>
                </a:gridCol>
                <a:gridCol w="983262">
                  <a:extLst>
                    <a:ext uri="{9D8B030D-6E8A-4147-A177-3AD203B41FA5}"/>
                  </a:extLst>
                </a:gridCol>
                <a:gridCol w="730824">
                  <a:extLst>
                    <a:ext uri="{9D8B030D-6E8A-4147-A177-3AD203B41FA5}"/>
                  </a:extLst>
                </a:gridCol>
                <a:gridCol w="1475128">
                  <a:extLst>
                    <a:ext uri="{9D8B030D-6E8A-4147-A177-3AD203B41FA5}"/>
                  </a:extLst>
                </a:gridCol>
              </a:tblGrid>
              <a:tr h="907966">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 </a:t>
                      </a:r>
                      <a:r>
                        <a:rPr kumimoji="0" lang="en-GB" altLang="en-US" sz="1200" b="1" i="0" u="none" strike="noStrike" cap="none" normalizeH="0" baseline="0" dirty="0" smtClean="0">
                          <a:ln>
                            <a:noFill/>
                          </a:ln>
                          <a:solidFill>
                            <a:srgbClr val="FFFFFF"/>
                          </a:solidFill>
                          <a:effectLst/>
                          <a:latin typeface="Arial" panose="020B0604020202020204" pitchFamily="34" charset="0"/>
                        </a:rPr>
                        <a:t>FRANCE (source: micro-sources)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1997</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a:ln>
                            <a:noFill/>
                          </a:ln>
                          <a:solidFill>
                            <a:srgbClr val="FFFFFF"/>
                          </a:solidFill>
                          <a:effectLst/>
                          <a:latin typeface="Arial" panose="020B0604020202020204" pitchFamily="34" charset="0"/>
                        </a:rPr>
                        <a:t>2003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a:ln>
                            <a:noFill/>
                          </a:ln>
                          <a:solidFill>
                            <a:srgbClr val="FFFFFF"/>
                          </a:solidFill>
                          <a:effectLst/>
                          <a:latin typeface="Arial" panose="020B0604020202020204" pitchFamily="34" charset="0"/>
                        </a:rPr>
                        <a:t>€</a:t>
                      </a:r>
                      <a:endParaRPr kumimoji="0" lang="en-GB" altLang="en-US" sz="1200" b="1"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a:ln>
                            <a:noFill/>
                          </a:ln>
                          <a:solidFill>
                            <a:srgbClr val="FFFFFF"/>
                          </a:solidFill>
                          <a:effectLst/>
                          <a:latin typeface="Arial" panose="020B0604020202020204" pitchFamily="34" charset="0"/>
                        </a:rPr>
                        <a:t>Annual percentage change 1997–2003 (%)</a:t>
                      </a:r>
                      <a:endParaRPr kumimoji="0" lang="en-GB" altLang="en-US" sz="1200" b="1" i="0" u="none" strike="noStrike" cap="none" normalizeH="0" baseline="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Per household</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 </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Average</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 </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Farmers’ households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32,310</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29,890</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-1.3</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All households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25,570</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28,410</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1.8</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extLst>
              </a:tr>
              <a:tr h="45398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Farmers as percentage of all households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126.4</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105.2</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Median</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 </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Farmers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27,750</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27,940</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0.1</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extLst>
              </a:tr>
              <a:tr h="226992">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All households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24,230</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24,230</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1.7</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extLst>
                  <a:ext uri="{0D108BD9-81ED-4DB2-BD59-A6C34878D82A}"/>
                </a:extLst>
              </a:tr>
              <a:tr h="453983">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en-US" sz="1200" b="1" i="0" u="none" strike="noStrike" cap="none" normalizeH="0" baseline="0" dirty="0">
                          <a:ln>
                            <a:noFill/>
                          </a:ln>
                          <a:solidFill>
                            <a:srgbClr val="FFFFFF"/>
                          </a:solidFill>
                          <a:effectLst/>
                          <a:latin typeface="Arial" panose="020B0604020202020204" pitchFamily="34" charset="0"/>
                        </a:rPr>
                        <a:t>Farmers as percentage of all households</a:t>
                      </a:r>
                      <a:endParaRPr kumimoji="0" lang="en-GB" altLang="en-US" sz="12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126.8</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a:ln>
                            <a:noFill/>
                          </a:ln>
                          <a:solidFill>
                            <a:srgbClr val="000000"/>
                          </a:solidFill>
                          <a:effectLst/>
                          <a:latin typeface="Arial" panose="020B0604020202020204" pitchFamily="34" charset="0"/>
                        </a:rPr>
                        <a:t>115.3</a:t>
                      </a:r>
                      <a:endParaRPr kumimoji="0" lang="en-GB" altLang="en-US" sz="12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tc>
                  <a:txBody>
                    <a:bodyPr/>
                    <a:lstStyle>
                      <a:lvl1pPr>
                        <a:spcBef>
                          <a:spcPct val="20000"/>
                        </a:spcBef>
                        <a:buClr>
                          <a:schemeClr val="accent1"/>
                        </a:buClr>
                        <a:buSzPct val="65000"/>
                        <a:buFont typeface="Wingdings" panose="05000000000000000000" pitchFamily="2" charset="2"/>
                        <a:defRPr sz="26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sz="22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GB" altLang="en-US" sz="1200" b="0" i="0" u="none" strike="noStrike" cap="none" normalizeH="0" baseline="0" dirty="0">
                          <a:ln>
                            <a:noFill/>
                          </a:ln>
                          <a:solidFill>
                            <a:srgbClr val="000000"/>
                          </a:solidFill>
                          <a:effectLst/>
                          <a:latin typeface="Arial" panose="020B0604020202020204" pitchFamily="34" charset="0"/>
                        </a:rPr>
                        <a:t> </a:t>
                      </a:r>
                      <a:endParaRPr kumimoji="0" lang="en-GB" altLang="en-US" sz="1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txBody>
                  <a:tcPr marL="56634" marR="56634"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CDECB"/>
                    </a:solidFill>
                  </a:tcPr>
                </a:tc>
                <a:extLst>
                  <a:ext uri="{0D108BD9-81ED-4DB2-BD59-A6C34878D82A}"/>
                </a:extLst>
              </a:tr>
            </a:tbl>
          </a:graphicData>
        </a:graphic>
      </p:graphicFrame>
      <p:sp>
        <p:nvSpPr>
          <p:cNvPr id="4" name="Oval 3"/>
          <p:cNvSpPr/>
          <p:nvPr/>
        </p:nvSpPr>
        <p:spPr>
          <a:xfrm>
            <a:off x="3347864" y="4598401"/>
            <a:ext cx="4760645" cy="474095"/>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Oval 4"/>
          <p:cNvSpPr/>
          <p:nvPr/>
        </p:nvSpPr>
        <p:spPr>
          <a:xfrm>
            <a:off x="3347864" y="5783714"/>
            <a:ext cx="5328592" cy="474095"/>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8" name="Picture 7"/>
          <p:cNvPicPr>
            <a:picLocks noChangeAspect="1"/>
          </p:cNvPicPr>
          <p:nvPr/>
        </p:nvPicPr>
        <p:blipFill>
          <a:blip r:embed="rId3" cstate="print"/>
          <a:stretch>
            <a:fillRect/>
          </a:stretch>
        </p:blipFill>
        <p:spPr>
          <a:xfrm>
            <a:off x="251520" y="1327523"/>
            <a:ext cx="3600400" cy="3050820"/>
          </a:xfrm>
          <a:prstGeom prst="rect">
            <a:avLst/>
          </a:prstGeom>
        </p:spPr>
      </p:pic>
      <p:sp>
        <p:nvSpPr>
          <p:cNvPr id="9" name="Oval 8"/>
          <p:cNvSpPr/>
          <p:nvPr/>
        </p:nvSpPr>
        <p:spPr>
          <a:xfrm rot="16200000">
            <a:off x="694447" y="2984454"/>
            <a:ext cx="2232335" cy="241106"/>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cxnSp>
        <p:nvCxnSpPr>
          <p:cNvPr id="11" name="Curved Connector 10"/>
          <p:cNvCxnSpPr/>
          <p:nvPr/>
        </p:nvCxnSpPr>
        <p:spPr>
          <a:xfrm>
            <a:off x="1635551" y="3751717"/>
            <a:ext cx="1503875" cy="1096084"/>
          </a:xfrm>
          <a:prstGeom prst="curvedConnector3">
            <a:avLst>
              <a:gd name="adj1" fmla="val -37404"/>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p:cNvSpPr txBox="1">
            <a:spLocks/>
          </p:cNvSpPr>
          <p:nvPr/>
        </p:nvSpPr>
        <p:spPr bwMode="auto">
          <a:xfrm>
            <a:off x="1403524" y="980728"/>
            <a:ext cx="7416948" cy="177281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3200" noProof="0" dirty="0" smtClean="0">
                <a:solidFill>
                  <a:srgbClr val="B94700"/>
                </a:solidFill>
                <a:latin typeface="Segoe UI" pitchFamily="34" charset="0"/>
                <a:ea typeface="Segoe UI" pitchFamily="34" charset="0"/>
                <a:cs typeface="Segoe UI" pitchFamily="34" charset="0"/>
              </a:rPr>
              <a:t>Maintaining Direct Payments based on “Grossly misleading”* Commission (2017) graph </a:t>
            </a: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noProof="0" dirty="0" smtClean="0">
                <a:solidFill>
                  <a:srgbClr val="B94700"/>
                </a:solidFill>
                <a:latin typeface="Segoe UI" pitchFamily="34" charset="0"/>
                <a:ea typeface="Segoe UI" pitchFamily="34" charset="0"/>
                <a:cs typeface="Segoe UI" pitchFamily="34" charset="0"/>
              </a:rPr>
              <a:t>* Prof. Alan Matthews</a:t>
            </a:r>
            <a:endParaRPr kumimoji="0" lang="en-GB" altLang="en-US" sz="1200" b="0" i="0" u="none" strike="noStrike" kern="1200" cap="none" spc="0" normalizeH="0" baseline="0" noProof="0" dirty="0">
              <a:ln>
                <a:noFill/>
              </a:ln>
              <a:solidFill>
                <a:srgbClr val="B94700"/>
              </a:solidFill>
              <a:effectLst/>
              <a:uLnTx/>
              <a:uFillTx/>
              <a:latin typeface="Segoe UI" pitchFamily="34" charset="0"/>
              <a:ea typeface="Segoe UI" pitchFamily="34" charset="0"/>
              <a:cs typeface="Segoe UI" pitchFamily="34" charset="0"/>
            </a:endParaRPr>
          </a:p>
        </p:txBody>
      </p:sp>
      <p:sp>
        <p:nvSpPr>
          <p:cNvPr id="12" name="Titel 13"/>
          <p:cNvSpPr txBox="1">
            <a:spLocks/>
          </p:cNvSpPr>
          <p:nvPr/>
        </p:nvSpPr>
        <p:spPr>
          <a:xfrm>
            <a:off x="457200" y="-315416"/>
            <a:ext cx="8229600"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sz="3200" b="1" spc="-100" dirty="0" err="1" smtClean="0">
                <a:solidFill>
                  <a:schemeClr val="tx2"/>
                </a:solidFill>
                <a:latin typeface="Source Sans Pro"/>
                <a:ea typeface="+mj-ea"/>
                <a:cs typeface="Source Sans Pro"/>
              </a:rPr>
              <a:t>Building</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the</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arguments</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Sio-Economic</a:t>
            </a:r>
            <a:endParaRPr kumimoji="0" lang="de-DE" sz="3200" b="1" i="0" u="none" strike="noStrike" kern="1200" cap="none" spc="-100" normalizeH="0" baseline="0" noProof="0" dirty="0">
              <a:ln>
                <a:noFill/>
              </a:ln>
              <a:solidFill>
                <a:schemeClr val="tx2"/>
              </a:solidFill>
              <a:effectLst/>
              <a:uLnTx/>
              <a:uFillTx/>
              <a:latin typeface="Source Sans Pro"/>
              <a:ea typeface="+mj-ea"/>
              <a:cs typeface="Source Sans Pro"/>
            </a:endParaRPr>
          </a:p>
        </p:txBody>
      </p:sp>
    </p:spTree>
    <p:extLst>
      <p:ext uri="{BB962C8B-B14F-4D97-AF65-F5344CB8AC3E}">
        <p14:creationId xmlns="" xmlns:p14="http://schemas.microsoft.com/office/powerpoint/2010/main" val="262068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anim calcmode="lin" valueType="num">
                                      <p:cBhvr>
                                        <p:cTn id="8" dur="2000" fill="hold"/>
                                        <p:tgtEl>
                                          <p:spTgt spid="10"/>
                                        </p:tgtEl>
                                        <p:attrNameLst>
                                          <p:attrName>style.rotation</p:attrName>
                                        </p:attrNameLst>
                                      </p:cBhvr>
                                      <p:tavLst>
                                        <p:tav tm="0">
                                          <p:val>
                                            <p:fltVal val="720"/>
                                          </p:val>
                                        </p:tav>
                                        <p:tav tm="100000">
                                          <p:val>
                                            <p:fltVal val="0"/>
                                          </p:val>
                                        </p:tav>
                                      </p:tavLst>
                                    </p:anim>
                                    <p:anim calcmode="lin" valueType="num">
                                      <p:cBhvr>
                                        <p:cTn id="9" dur="2000" fill="hold"/>
                                        <p:tgtEl>
                                          <p:spTgt spid="10"/>
                                        </p:tgtEl>
                                        <p:attrNameLst>
                                          <p:attrName>ppt_h</p:attrName>
                                        </p:attrNameLst>
                                      </p:cBhvr>
                                      <p:tavLst>
                                        <p:tav tm="0">
                                          <p:val>
                                            <p:fltVal val="0"/>
                                          </p:val>
                                        </p:tav>
                                        <p:tav tm="100000">
                                          <p:val>
                                            <p:strVal val="#ppt_h"/>
                                          </p:val>
                                        </p:tav>
                                      </p:tavLst>
                                    </p:anim>
                                    <p:anim calcmode="lin" valueType="num">
                                      <p:cBhvr>
                                        <p:cTn id="10" dur="20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srcRect l="3067" t="19200" r="72776" b="39500"/>
          <a:stretch/>
        </p:blipFill>
        <p:spPr>
          <a:xfrm>
            <a:off x="222775" y="1576637"/>
            <a:ext cx="4215768" cy="2368860"/>
          </a:xfrm>
          <a:prstGeom prst="rect">
            <a:avLst/>
          </a:prstGeom>
        </p:spPr>
      </p:pic>
      <p:sp>
        <p:nvSpPr>
          <p:cNvPr id="6" name="Rectangle 5"/>
          <p:cNvSpPr/>
          <p:nvPr/>
        </p:nvSpPr>
        <p:spPr>
          <a:xfrm>
            <a:off x="3851920" y="1876340"/>
            <a:ext cx="4968552"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GB" dirty="0"/>
              <a:t>80% of direct payments </a:t>
            </a:r>
            <a:r>
              <a:rPr lang="en-GB" dirty="0">
                <a:sym typeface="Wingdings" panose="05000000000000000000" pitchFamily="2" charset="2"/>
              </a:rPr>
              <a:t> 20% of beneficiaries</a:t>
            </a:r>
          </a:p>
        </p:txBody>
      </p:sp>
      <p:sp>
        <p:nvSpPr>
          <p:cNvPr id="7" name="Rectangle 6"/>
          <p:cNvSpPr/>
          <p:nvPr/>
        </p:nvSpPr>
        <p:spPr>
          <a:xfrm>
            <a:off x="4391981" y="2609974"/>
            <a:ext cx="4140460" cy="369332"/>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r>
              <a:rPr lang="en-GB" dirty="0">
                <a:sym typeface="Wingdings" panose="05000000000000000000" pitchFamily="2" charset="2"/>
              </a:rPr>
              <a:t>35% of payments  1.5% </a:t>
            </a:r>
            <a:r>
              <a:rPr lang="en-GB" dirty="0" smtClean="0">
                <a:sym typeface="Wingdings" panose="05000000000000000000" pitchFamily="2" charset="2"/>
              </a:rPr>
              <a:t>beneficiaries</a:t>
            </a:r>
          </a:p>
        </p:txBody>
      </p:sp>
      <p:sp>
        <p:nvSpPr>
          <p:cNvPr id="8" name="TextBox 7"/>
          <p:cNvSpPr txBox="1"/>
          <p:nvPr/>
        </p:nvSpPr>
        <p:spPr>
          <a:xfrm>
            <a:off x="2987824" y="3597595"/>
            <a:ext cx="3178911" cy="369332"/>
          </a:xfrm>
          <a:prstGeom prst="rect">
            <a:avLst/>
          </a:prstGeom>
          <a:noFill/>
        </p:spPr>
        <p:txBody>
          <a:bodyPr wrap="square" rtlCol="0">
            <a:spAutoFit/>
          </a:bodyPr>
          <a:lstStyle/>
          <a:p>
            <a:endParaRPr lang="en-GB" sz="900" i="1" dirty="0" smtClean="0"/>
          </a:p>
          <a:p>
            <a:r>
              <a:rPr lang="en-GB" sz="900" i="1" dirty="0" smtClean="0"/>
              <a:t>Source: Alan Matthews, 2016</a:t>
            </a:r>
            <a:endParaRPr lang="en-GB" sz="900" i="1" dirty="0"/>
          </a:p>
        </p:txBody>
      </p:sp>
      <p:sp>
        <p:nvSpPr>
          <p:cNvPr id="10" name="Titel 13"/>
          <p:cNvSpPr txBox="1">
            <a:spLocks/>
          </p:cNvSpPr>
          <p:nvPr/>
        </p:nvSpPr>
        <p:spPr>
          <a:xfrm>
            <a:off x="457200" y="-315416"/>
            <a:ext cx="8229600" cy="990600"/>
          </a:xfrm>
          <a:prstGeom prst="rect">
            <a:avLst/>
          </a:prstGeom>
        </p:spPr>
        <p:txBody>
          <a:bodyPr vert="horz" lIns="0" tIns="0" rIns="0" bIns="0" rtlCol="0" anchor="b" anchorCtr="0">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sz="3200" b="1" spc="-100" dirty="0" err="1" smtClean="0">
                <a:solidFill>
                  <a:schemeClr val="tx2"/>
                </a:solidFill>
                <a:latin typeface="Source Sans Pro"/>
                <a:ea typeface="+mj-ea"/>
                <a:cs typeface="Source Sans Pro"/>
              </a:rPr>
              <a:t>Building</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the</a:t>
            </a:r>
            <a:r>
              <a:rPr lang="de-DE" sz="3200" b="1" spc="-100" dirty="0" smtClean="0">
                <a:solidFill>
                  <a:schemeClr val="tx2"/>
                </a:solidFill>
                <a:latin typeface="Source Sans Pro"/>
                <a:ea typeface="+mj-ea"/>
                <a:cs typeface="Source Sans Pro"/>
              </a:rPr>
              <a:t> </a:t>
            </a:r>
            <a:r>
              <a:rPr lang="de-DE" sz="3200" b="1" spc="-100" dirty="0" err="1" smtClean="0">
                <a:solidFill>
                  <a:schemeClr val="tx2"/>
                </a:solidFill>
                <a:latin typeface="Source Sans Pro"/>
                <a:ea typeface="+mj-ea"/>
                <a:cs typeface="Source Sans Pro"/>
              </a:rPr>
              <a:t>arguments</a:t>
            </a:r>
            <a:r>
              <a:rPr lang="de-DE" sz="3200" b="1" spc="-100" dirty="0" smtClean="0">
                <a:solidFill>
                  <a:schemeClr val="tx2"/>
                </a:solidFill>
                <a:latin typeface="Source Sans Pro"/>
                <a:ea typeface="+mj-ea"/>
                <a:cs typeface="Source Sans Pro"/>
              </a:rPr>
              <a:t>: Fairness</a:t>
            </a:r>
            <a:endParaRPr kumimoji="0" lang="de-DE" sz="3200" b="1" i="0" u="none" strike="noStrike" kern="1200" cap="none" spc="-100" normalizeH="0" baseline="0" noProof="0" dirty="0">
              <a:ln>
                <a:noFill/>
              </a:ln>
              <a:solidFill>
                <a:schemeClr val="tx2"/>
              </a:solidFill>
              <a:effectLst/>
              <a:uLnTx/>
              <a:uFillTx/>
              <a:latin typeface="Source Sans Pro"/>
              <a:ea typeface="+mj-ea"/>
              <a:cs typeface="Source Sans Pro"/>
            </a:endParaRPr>
          </a:p>
        </p:txBody>
      </p:sp>
    </p:spTree>
    <p:extLst>
      <p:ext uri="{BB962C8B-B14F-4D97-AF65-F5344CB8AC3E}">
        <p14:creationId xmlns="" xmlns:p14="http://schemas.microsoft.com/office/powerpoint/2010/main" val="26342458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srcRect l="5471" r="10447"/>
          <a:stretch/>
        </p:blipFill>
        <p:spPr>
          <a:xfrm rot="258196">
            <a:off x="5080428" y="1346715"/>
            <a:ext cx="3291140" cy="4124862"/>
          </a:xfrm>
          <a:prstGeom prst="rect">
            <a:avLst/>
          </a:prstGeom>
          <a:effectLst>
            <a:glow rad="101600">
              <a:schemeClr val="accent4">
                <a:satMod val="175000"/>
                <a:alpha val="40000"/>
              </a:schemeClr>
            </a:glow>
            <a:outerShdw blurRad="50800" dist="38100" dir="2700000" algn="tl" rotWithShape="0">
              <a:prstClr val="black">
                <a:alpha val="40000"/>
              </a:prstClr>
            </a:outerShdw>
          </a:effectLst>
        </p:spPr>
      </p:pic>
      <p:sp>
        <p:nvSpPr>
          <p:cNvPr id="5" name="TextBox 4"/>
          <p:cNvSpPr txBox="1"/>
          <p:nvPr/>
        </p:nvSpPr>
        <p:spPr>
          <a:xfrm>
            <a:off x="467544" y="1772816"/>
            <a:ext cx="4104456" cy="3139321"/>
          </a:xfrm>
          <a:prstGeom prst="rect">
            <a:avLst/>
          </a:prstGeom>
          <a:noFill/>
        </p:spPr>
        <p:txBody>
          <a:bodyPr wrap="square" rtlCol="0">
            <a:spAutoFit/>
          </a:bodyPr>
          <a:lstStyle/>
          <a:p>
            <a:r>
              <a:rPr lang="en-GB" dirty="0" smtClean="0"/>
              <a:t>Key idea: </a:t>
            </a:r>
          </a:p>
          <a:p>
            <a:pPr marL="285750" indent="-285750">
              <a:buFont typeface="Arial" panose="020B0604020202020204" pitchFamily="34" charset="0"/>
              <a:buChar char="•"/>
            </a:pPr>
            <a:r>
              <a:rPr lang="en-GB" dirty="0" smtClean="0"/>
              <a:t>More flexibility for Member States</a:t>
            </a:r>
          </a:p>
          <a:p>
            <a:pPr marL="285750" indent="-285750">
              <a:buFont typeface="Arial" panose="020B0604020202020204" pitchFamily="34" charset="0"/>
              <a:buChar char="•"/>
            </a:pPr>
            <a:r>
              <a:rPr lang="en-GB" dirty="0" smtClean="0"/>
              <a:t>Results driven</a:t>
            </a:r>
          </a:p>
          <a:p>
            <a:pPr marL="285750" indent="-285750">
              <a:buFont typeface="Arial" panose="020B0604020202020204" pitchFamily="34" charset="0"/>
              <a:buChar char="•"/>
            </a:pPr>
            <a:r>
              <a:rPr lang="en-GB" dirty="0" smtClean="0"/>
              <a:t>EU level set objectives</a:t>
            </a:r>
          </a:p>
          <a:p>
            <a:endParaRPr lang="en-GB" dirty="0"/>
          </a:p>
          <a:p>
            <a:r>
              <a:rPr lang="en-GB" dirty="0" smtClean="0"/>
              <a:t>But, inconsistencies: </a:t>
            </a:r>
          </a:p>
          <a:p>
            <a:pPr marL="285750" indent="-285750">
              <a:buFont typeface="Arial" panose="020B0604020202020204" pitchFamily="34" charset="0"/>
              <a:buChar char="•"/>
            </a:pPr>
            <a:r>
              <a:rPr lang="en-GB" dirty="0" smtClean="0"/>
              <a:t>In denial of environmental problems of farmland</a:t>
            </a:r>
          </a:p>
          <a:p>
            <a:pPr marL="285750" indent="-285750">
              <a:buFont typeface="Arial" panose="020B0604020202020204" pitchFamily="34" charset="0"/>
              <a:buChar char="•"/>
            </a:pPr>
            <a:r>
              <a:rPr lang="en-GB" dirty="0" smtClean="0"/>
              <a:t>Maintenance of Direct Payments and current structure</a:t>
            </a:r>
          </a:p>
          <a:p>
            <a:endParaRPr lang="en-GB" dirty="0"/>
          </a:p>
        </p:txBody>
      </p:sp>
      <p:sp>
        <p:nvSpPr>
          <p:cNvPr id="6" name="Shape 516"/>
          <p:cNvSpPr/>
          <p:nvPr/>
        </p:nvSpPr>
        <p:spPr>
          <a:xfrm>
            <a:off x="457200" y="239040"/>
            <a:ext cx="8229600" cy="9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lvl="0">
              <a:lnSpc>
                <a:spcPct val="90000"/>
              </a:lnSpc>
              <a:defRPr sz="2800" b="1" spc="-100">
                <a:solidFill>
                  <a:srgbClr val="0068B4"/>
                </a:solidFill>
              </a:defRPr>
            </a:pPr>
            <a:r>
              <a:rPr lang="en-US" b="1" dirty="0" smtClean="0"/>
              <a:t>The post 2020 CAP</a:t>
            </a:r>
            <a:br>
              <a:rPr lang="en-US" b="1" dirty="0" smtClean="0"/>
            </a:br>
            <a:r>
              <a:rPr lang="en-US" b="1" dirty="0" smtClean="0"/>
              <a:t>‘A Smarter, Modern and Sustainable CAP’?</a:t>
            </a:r>
          </a:p>
        </p:txBody>
      </p:sp>
    </p:spTree>
    <p:extLst>
      <p:ext uri="{BB962C8B-B14F-4D97-AF65-F5344CB8AC3E}">
        <p14:creationId xmlns="" xmlns:p14="http://schemas.microsoft.com/office/powerpoint/2010/main" val="121010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additive="base">
                                        <p:cTn id="2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 calcmode="lin" valueType="num">
                                      <p:cBhvr additive="base">
                                        <p:cTn id="3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544" y="1772816"/>
            <a:ext cx="8280920" cy="4524315"/>
          </a:xfrm>
          <a:prstGeom prst="rect">
            <a:avLst/>
          </a:prstGeom>
          <a:noFill/>
        </p:spPr>
        <p:txBody>
          <a:bodyPr wrap="square" rtlCol="0">
            <a:spAutoFit/>
          </a:bodyPr>
          <a:lstStyle/>
          <a:p>
            <a:pPr>
              <a:buFont typeface="Arial" pitchFamily="34" charset="0"/>
              <a:buChar char="•"/>
            </a:pPr>
            <a:r>
              <a:rPr lang="en-GB" sz="2400" dirty="0" err="1" smtClean="0"/>
              <a:t>Brexit</a:t>
            </a:r>
            <a:endParaRPr lang="en-GB" sz="2400" dirty="0" smtClean="0"/>
          </a:p>
          <a:p>
            <a:pPr>
              <a:buFont typeface="Arial" pitchFamily="34" charset="0"/>
              <a:buChar char="•"/>
            </a:pPr>
            <a:endParaRPr lang="en-GB" sz="2400" dirty="0" smtClean="0"/>
          </a:p>
          <a:p>
            <a:pPr>
              <a:buFont typeface="Arial" pitchFamily="34" charset="0"/>
              <a:buChar char="•"/>
            </a:pPr>
            <a:r>
              <a:rPr lang="en-GB" sz="2400" dirty="0" smtClean="0"/>
              <a:t>Sustainable Development Goals and Paris Agreement</a:t>
            </a:r>
          </a:p>
          <a:p>
            <a:pPr>
              <a:buFont typeface="Arial" pitchFamily="34" charset="0"/>
              <a:buChar char="•"/>
            </a:pPr>
            <a:endParaRPr lang="en-GB" sz="2400" dirty="0" smtClean="0"/>
          </a:p>
          <a:p>
            <a:pPr>
              <a:buFont typeface="Arial" pitchFamily="34" charset="0"/>
              <a:buChar char="•"/>
            </a:pPr>
            <a:r>
              <a:rPr lang="en-GB" sz="2400" dirty="0" smtClean="0"/>
              <a:t>European </a:t>
            </a:r>
            <a:r>
              <a:rPr lang="en-GB" sz="2400" dirty="0" smtClean="0"/>
              <a:t>Elections</a:t>
            </a:r>
          </a:p>
          <a:p>
            <a:pPr>
              <a:buFont typeface="Arial" pitchFamily="34" charset="0"/>
              <a:buChar char="•"/>
            </a:pPr>
            <a:endParaRPr lang="en-GB" sz="2400" dirty="0" smtClean="0"/>
          </a:p>
          <a:p>
            <a:pPr>
              <a:buFont typeface="Arial" pitchFamily="34" charset="0"/>
              <a:buChar char="•"/>
            </a:pPr>
            <a:r>
              <a:rPr lang="en-GB" sz="2400" dirty="0" smtClean="0"/>
              <a:t>Larger Public interest</a:t>
            </a:r>
            <a:endParaRPr lang="en-GB" sz="2400" dirty="0" smtClean="0"/>
          </a:p>
          <a:p>
            <a:pPr>
              <a:buFont typeface="Arial" pitchFamily="34" charset="0"/>
              <a:buChar char="•"/>
            </a:pPr>
            <a:endParaRPr lang="en-GB" sz="2400" dirty="0" smtClean="0"/>
          </a:p>
          <a:p>
            <a:pPr>
              <a:buFont typeface="Arial" pitchFamily="34" charset="0"/>
              <a:buChar char="•"/>
            </a:pPr>
            <a:r>
              <a:rPr lang="en-GB" sz="2400" dirty="0" smtClean="0"/>
              <a:t>Back to the past market wise? </a:t>
            </a:r>
          </a:p>
          <a:p>
            <a:endParaRPr lang="en-GB" sz="2400" dirty="0" smtClean="0"/>
          </a:p>
          <a:p>
            <a:r>
              <a:rPr lang="en-GB" sz="2400" b="1" dirty="0" smtClean="0">
                <a:solidFill>
                  <a:srgbClr val="FF0000"/>
                </a:solidFill>
              </a:rPr>
              <a:t>What do you think is the future for food and farming?  The future of Europe? The future of the CAP?</a:t>
            </a:r>
            <a:endParaRPr lang="en-GB" sz="2400" b="1" dirty="0">
              <a:solidFill>
                <a:srgbClr val="FF0000"/>
              </a:solidFill>
            </a:endParaRPr>
          </a:p>
        </p:txBody>
      </p:sp>
      <p:sp>
        <p:nvSpPr>
          <p:cNvPr id="6" name="Shape 516"/>
          <p:cNvSpPr/>
          <p:nvPr/>
        </p:nvSpPr>
        <p:spPr>
          <a:xfrm>
            <a:off x="457200" y="239040"/>
            <a:ext cx="8229600" cy="9906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lvl="0">
              <a:lnSpc>
                <a:spcPct val="90000"/>
              </a:lnSpc>
              <a:defRPr sz="2800" b="1" spc="-100">
                <a:solidFill>
                  <a:srgbClr val="0068B4"/>
                </a:solidFill>
              </a:defRPr>
            </a:pPr>
            <a:r>
              <a:rPr lang="en-US" b="1" dirty="0" smtClean="0"/>
              <a:t>Why also this CAP reform will remain an interesting discussion to follow!</a:t>
            </a:r>
            <a:endParaRPr lang="en-US" b="1" dirty="0" smtClean="0"/>
          </a:p>
        </p:txBody>
      </p:sp>
    </p:spTree>
    <p:extLst>
      <p:ext uri="{BB962C8B-B14F-4D97-AF65-F5344CB8AC3E}">
        <p14:creationId xmlns="" xmlns:p14="http://schemas.microsoft.com/office/powerpoint/2010/main" val="121010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 calcmode="lin" valueType="num">
                                      <p:cBhvr additive="base">
                                        <p:cTn id="25"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anim calcmode="lin" valueType="num">
                                      <p:cBhvr additive="base">
                                        <p:cTn id="3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5" presetClass="entr" presetSubtype="0" fill="hold"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animEffect transition="in" filter="fade">
                                      <p:cBhvr>
                                        <p:cTn id="37" dur="2000"/>
                                        <p:tgtEl>
                                          <p:spTgt spid="5">
                                            <p:txEl>
                                              <p:pRg st="10" end="10"/>
                                            </p:txEl>
                                          </p:spTgt>
                                        </p:tgtEl>
                                      </p:cBhvr>
                                    </p:animEffect>
                                    <p:anim calcmode="lin" valueType="num">
                                      <p:cBhvr>
                                        <p:cTn id="38" dur="2000" fill="hold"/>
                                        <p:tgtEl>
                                          <p:spTgt spid="5">
                                            <p:txEl>
                                              <p:pRg st="10" end="10"/>
                                            </p:txEl>
                                          </p:spTgt>
                                        </p:tgtEl>
                                        <p:attrNameLst>
                                          <p:attrName>style.rotation</p:attrName>
                                        </p:attrNameLst>
                                      </p:cBhvr>
                                      <p:tavLst>
                                        <p:tav tm="0">
                                          <p:val>
                                            <p:fltVal val="720"/>
                                          </p:val>
                                        </p:tav>
                                        <p:tav tm="100000">
                                          <p:val>
                                            <p:fltVal val="0"/>
                                          </p:val>
                                        </p:tav>
                                      </p:tavLst>
                                    </p:anim>
                                    <p:anim calcmode="lin" valueType="num">
                                      <p:cBhvr>
                                        <p:cTn id="39" dur="2000" fill="hold"/>
                                        <p:tgtEl>
                                          <p:spTgt spid="5">
                                            <p:txEl>
                                              <p:pRg st="10" end="10"/>
                                            </p:txEl>
                                          </p:spTgt>
                                        </p:tgtEl>
                                        <p:attrNameLst>
                                          <p:attrName>ppt_h</p:attrName>
                                        </p:attrNameLst>
                                      </p:cBhvr>
                                      <p:tavLst>
                                        <p:tav tm="0">
                                          <p:val>
                                            <p:fltVal val="0"/>
                                          </p:val>
                                        </p:tav>
                                        <p:tav tm="100000">
                                          <p:val>
                                            <p:strVal val="#ppt_h"/>
                                          </p:val>
                                        </p:tav>
                                      </p:tavLst>
                                    </p:anim>
                                    <p:anim calcmode="lin" valueType="num">
                                      <p:cBhvr>
                                        <p:cTn id="40" dur="2000" fill="hold"/>
                                        <p:tgtEl>
                                          <p:spTgt spid="5">
                                            <p:txEl>
                                              <p:pRg st="10" end="10"/>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2"/>
          </p:nvPr>
        </p:nvSpPr>
        <p:spPr/>
        <p:txBody>
          <a:bodyPr/>
          <a:lstStyle/>
          <a:p>
            <a:pPr>
              <a:defRPr/>
            </a:pPr>
            <a:fld id="{A0CC7694-0160-4E79-9540-0E187FFB2D3E}" type="slidenum">
              <a:rPr lang="de-DE"/>
              <a:pPr>
                <a:defRPr/>
              </a:pPr>
              <a:t>64</a:t>
            </a:fld>
            <a:endParaRPr lang="de-DE"/>
          </a:p>
        </p:txBody>
      </p:sp>
      <p:sp>
        <p:nvSpPr>
          <p:cNvPr id="22531" name="Inhaltsplatzhalter 5"/>
          <p:cNvSpPr>
            <a:spLocks noGrp="1"/>
          </p:cNvSpPr>
          <p:nvPr>
            <p:ph idx="1"/>
          </p:nvPr>
        </p:nvSpPr>
        <p:spPr bwMode="auto">
          <a:xfrm>
            <a:off x="6948264" y="1973263"/>
            <a:ext cx="2009999" cy="4343400"/>
          </a:xfrm>
        </p:spPr>
        <p:txBody>
          <a:bodyPr wrap="square" numCol="1" anchor="t" anchorCtr="0" compatLnSpc="1">
            <a:prstTxWarp prst="textNoShape">
              <a:avLst/>
            </a:prstTxWarp>
          </a:bodyPr>
          <a:lstStyle/>
          <a:p>
            <a:pPr algn="r" eaLnBrk="1" hangingPunct="1"/>
            <a:endParaRPr lang="de-DE" dirty="0" smtClean="0">
              <a:latin typeface="Source Sans Pro" pitchFamily="34" charset="0"/>
              <a:cs typeface="Source Sans Pro" pitchFamily="34" charset="0"/>
            </a:endParaRPr>
          </a:p>
          <a:p>
            <a:pPr algn="r" eaLnBrk="1" hangingPunct="1"/>
            <a:endParaRPr lang="de-DE" dirty="0" smtClean="0">
              <a:latin typeface="Source Sans Pro" pitchFamily="34" charset="0"/>
              <a:cs typeface="Source Sans Pro" pitchFamily="34" charset="0"/>
            </a:endParaRPr>
          </a:p>
          <a:p>
            <a:pPr algn="r" eaLnBrk="1" hangingPunct="1"/>
            <a:r>
              <a:rPr lang="de-DE" sz="1400" dirty="0" err="1" smtClean="0">
                <a:latin typeface="Source Sans Pro" pitchFamily="34" charset="0"/>
                <a:cs typeface="Source Sans Pro" pitchFamily="34" charset="0"/>
              </a:rPr>
              <a:t>Trees</a:t>
            </a:r>
            <a:r>
              <a:rPr lang="de-DE" sz="1400" dirty="0" smtClean="0">
                <a:latin typeface="Source Sans Pro" pitchFamily="34" charset="0"/>
                <a:cs typeface="Source Sans Pro" pitchFamily="34" charset="0"/>
              </a:rPr>
              <a:t> </a:t>
            </a:r>
            <a:r>
              <a:rPr lang="de-DE" sz="1400" dirty="0" err="1" smtClean="0">
                <a:latin typeface="Source Sans Pro" pitchFamily="34" charset="0"/>
                <a:cs typeface="Source Sans Pro" pitchFamily="34" charset="0"/>
              </a:rPr>
              <a:t>Robijns</a:t>
            </a:r>
            <a:r>
              <a:rPr lang="de-DE" sz="1400" dirty="0" smtClean="0">
                <a:latin typeface="Source Sans Pro" pitchFamily="34" charset="0"/>
                <a:cs typeface="Source Sans Pro" pitchFamily="34" charset="0"/>
              </a:rPr>
              <a:t/>
            </a:r>
            <a:br>
              <a:rPr lang="de-DE" sz="1400" dirty="0" smtClean="0">
                <a:latin typeface="Source Sans Pro" pitchFamily="34" charset="0"/>
                <a:cs typeface="Source Sans Pro" pitchFamily="34" charset="0"/>
              </a:rPr>
            </a:br>
            <a:r>
              <a:rPr lang="de-DE" dirty="0" err="1" smtClean="0">
                <a:latin typeface="Source Sans Pro" pitchFamily="34" charset="0"/>
                <a:cs typeface="Source Sans Pro" pitchFamily="34" charset="0"/>
              </a:rPr>
              <a:t>Agriculture</a:t>
            </a:r>
            <a:r>
              <a:rPr lang="de-DE" dirty="0" smtClean="0">
                <a:latin typeface="Source Sans Pro" pitchFamily="34" charset="0"/>
                <a:cs typeface="Source Sans Pro" pitchFamily="34" charset="0"/>
              </a:rPr>
              <a:t> </a:t>
            </a:r>
            <a:r>
              <a:rPr lang="de-DE" dirty="0" err="1" smtClean="0">
                <a:latin typeface="Source Sans Pro" pitchFamily="34" charset="0"/>
                <a:cs typeface="Source Sans Pro" pitchFamily="34" charset="0"/>
              </a:rPr>
              <a:t>and</a:t>
            </a:r>
            <a:r>
              <a:rPr lang="de-DE" dirty="0" smtClean="0">
                <a:latin typeface="Source Sans Pro" pitchFamily="34" charset="0"/>
                <a:cs typeface="Source Sans Pro" pitchFamily="34" charset="0"/>
              </a:rPr>
              <a:t> Bioenergy </a:t>
            </a:r>
            <a:r>
              <a:rPr lang="de-DE" dirty="0" err="1" smtClean="0">
                <a:latin typeface="Source Sans Pro" pitchFamily="34" charset="0"/>
                <a:cs typeface="Source Sans Pro" pitchFamily="34" charset="0"/>
              </a:rPr>
              <a:t>policy</a:t>
            </a:r>
            <a:r>
              <a:rPr lang="de-DE" dirty="0" smtClean="0">
                <a:latin typeface="Source Sans Pro" pitchFamily="34" charset="0"/>
                <a:cs typeface="Source Sans Pro" pitchFamily="34" charset="0"/>
              </a:rPr>
              <a:t> </a:t>
            </a:r>
            <a:r>
              <a:rPr lang="de-DE" dirty="0" err="1" smtClean="0">
                <a:latin typeface="Source Sans Pro" pitchFamily="34" charset="0"/>
                <a:cs typeface="Source Sans Pro" pitchFamily="34" charset="0"/>
              </a:rPr>
              <a:t>officer</a:t>
            </a:r>
            <a:endParaRPr lang="de-DE" dirty="0" smtClean="0">
              <a:latin typeface="Source Sans Pro" pitchFamily="34" charset="0"/>
              <a:cs typeface="Source Sans Pro" pitchFamily="34" charset="0"/>
            </a:endParaRPr>
          </a:p>
          <a:p>
            <a:pPr algn="r"/>
            <a:r>
              <a:rPr lang="de-DE" dirty="0" smtClean="0">
                <a:latin typeface="Source Sans Pro" pitchFamily="34" charset="0"/>
                <a:cs typeface="Source Sans Pro" pitchFamily="34" charset="0"/>
              </a:rPr>
              <a:t>NABU </a:t>
            </a:r>
            <a:br>
              <a:rPr lang="de-DE" dirty="0" smtClean="0">
                <a:latin typeface="Source Sans Pro" pitchFamily="34" charset="0"/>
                <a:cs typeface="Source Sans Pro" pitchFamily="34" charset="0"/>
              </a:rPr>
            </a:br>
            <a:r>
              <a:rPr lang="de-DE" dirty="0" smtClean="0">
                <a:latin typeface="Source Sans Pro" pitchFamily="34" charset="0"/>
                <a:cs typeface="Source Sans Pro" pitchFamily="34" charset="0"/>
              </a:rPr>
              <a:t> </a:t>
            </a:r>
            <a:r>
              <a:rPr lang="de-DE" dirty="0" err="1" smtClean="0">
                <a:latin typeface="Source Sans Pro" pitchFamily="34" charset="0"/>
                <a:cs typeface="Source Sans Pro" pitchFamily="34" charset="0"/>
              </a:rPr>
              <a:t>Charitéstraße</a:t>
            </a:r>
            <a:r>
              <a:rPr lang="de-DE" dirty="0" smtClean="0">
                <a:latin typeface="Source Sans Pro" pitchFamily="34" charset="0"/>
                <a:cs typeface="Source Sans Pro" pitchFamily="34" charset="0"/>
              </a:rPr>
              <a:t> 3</a:t>
            </a:r>
            <a:br>
              <a:rPr lang="de-DE" dirty="0" smtClean="0">
                <a:latin typeface="Source Sans Pro" pitchFamily="34" charset="0"/>
                <a:cs typeface="Source Sans Pro" pitchFamily="34" charset="0"/>
              </a:rPr>
            </a:br>
            <a:r>
              <a:rPr lang="de-DE" dirty="0" smtClean="0">
                <a:latin typeface="Source Sans Pro" pitchFamily="34" charset="0"/>
                <a:cs typeface="Source Sans Pro" pitchFamily="34" charset="0"/>
              </a:rPr>
              <a:t>10117 Berlin </a:t>
            </a:r>
            <a:br>
              <a:rPr lang="de-DE" dirty="0" smtClean="0">
                <a:latin typeface="Source Sans Pro" pitchFamily="34" charset="0"/>
                <a:cs typeface="Source Sans Pro" pitchFamily="34" charset="0"/>
              </a:rPr>
            </a:br>
            <a:r>
              <a:rPr lang="de-DE" dirty="0" smtClean="0">
                <a:latin typeface="Source Sans Pro" pitchFamily="34" charset="0"/>
                <a:cs typeface="Source Sans Pro" pitchFamily="34" charset="0"/>
              </a:rPr>
              <a:t/>
            </a:r>
            <a:br>
              <a:rPr lang="de-DE" dirty="0" smtClean="0">
                <a:latin typeface="Source Sans Pro" pitchFamily="34" charset="0"/>
                <a:cs typeface="Source Sans Pro" pitchFamily="34" charset="0"/>
              </a:rPr>
            </a:br>
            <a:r>
              <a:rPr lang="de-DE" dirty="0" smtClean="0">
                <a:latin typeface="Source Sans Pro" pitchFamily="34" charset="0"/>
                <a:cs typeface="Source Sans Pro" pitchFamily="34" charset="0"/>
                <a:hlinkClick r:id="rId3"/>
              </a:rPr>
              <a:t>trees.robijns@nabu.de</a:t>
            </a:r>
            <a:r>
              <a:rPr lang="de-DE" dirty="0" smtClean="0">
                <a:latin typeface="Source Sans Pro" pitchFamily="34" charset="0"/>
                <a:cs typeface="Source Sans Pro" pitchFamily="34" charset="0"/>
              </a:rPr>
              <a:t> </a:t>
            </a:r>
            <a:br>
              <a:rPr lang="de-DE" dirty="0" smtClean="0">
                <a:latin typeface="Source Sans Pro" pitchFamily="34" charset="0"/>
                <a:cs typeface="Source Sans Pro" pitchFamily="34" charset="0"/>
              </a:rPr>
            </a:br>
            <a:r>
              <a:rPr lang="de-DE" dirty="0" smtClean="0">
                <a:latin typeface="Source Sans Pro" pitchFamily="34" charset="0"/>
                <a:cs typeface="Source Sans Pro" pitchFamily="34" charset="0"/>
              </a:rPr>
              <a:t>www.NABU.de</a:t>
            </a:r>
          </a:p>
        </p:txBody>
      </p:sp>
      <p:sp>
        <p:nvSpPr>
          <p:cNvPr id="6" name="Titel 5"/>
          <p:cNvSpPr>
            <a:spLocks noGrp="1"/>
          </p:cNvSpPr>
          <p:nvPr>
            <p:ph type="title"/>
          </p:nvPr>
        </p:nvSpPr>
        <p:spPr/>
        <p:txBody>
          <a:bodyPr/>
          <a:lstStyle/>
          <a:p>
            <a:r>
              <a:rPr lang="de-DE" dirty="0" err="1" smtClean="0"/>
              <a:t>Thank</a:t>
            </a:r>
            <a:r>
              <a:rPr lang="de-DE" dirty="0" smtClean="0"/>
              <a:t> </a:t>
            </a:r>
            <a:r>
              <a:rPr lang="de-DE" dirty="0" err="1" smtClean="0"/>
              <a:t>you</a:t>
            </a:r>
            <a:r>
              <a:rPr lang="de-DE" dirty="0" smtClean="0"/>
              <a:t> </a:t>
            </a:r>
            <a:r>
              <a:rPr lang="de-DE" dirty="0" err="1" smtClean="0"/>
              <a:t>for</a:t>
            </a:r>
            <a:r>
              <a:rPr lang="de-DE" dirty="0" smtClean="0"/>
              <a:t> </a:t>
            </a:r>
            <a:r>
              <a:rPr lang="de-DE" dirty="0" err="1" smtClean="0"/>
              <a:t>your</a:t>
            </a:r>
            <a:r>
              <a:rPr lang="de-DE" dirty="0" smtClean="0"/>
              <a:t> </a:t>
            </a:r>
            <a:r>
              <a:rPr lang="de-DE" dirty="0" err="1" smtClean="0"/>
              <a:t>attention</a:t>
            </a:r>
            <a:r>
              <a:rPr lang="de-DE" dirty="0" smtClean="0"/>
              <a:t>!</a:t>
            </a:r>
            <a:endParaRPr lang="de-DE"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8"/>
          <p:cNvPicPr>
            <a:picLocks noChangeAspect="1"/>
          </p:cNvPicPr>
          <p:nvPr/>
        </p:nvPicPr>
        <p:blipFill>
          <a:blip r:embed="rId3" cstate="print"/>
          <a:srcRect l="2" r="74673" b="8136"/>
          <a:stretch>
            <a:fillRect/>
          </a:stretch>
        </p:blipFill>
        <p:spPr bwMode="auto">
          <a:xfrm>
            <a:off x="421130" y="1301142"/>
            <a:ext cx="1492204" cy="1618388"/>
          </a:xfrm>
          <a:prstGeom prst="rect">
            <a:avLst/>
          </a:prstGeom>
          <a:noFill/>
          <a:ln w="9525">
            <a:noFill/>
            <a:miter lim="800000"/>
            <a:headEnd/>
            <a:tailEnd/>
          </a:ln>
        </p:spPr>
      </p:pic>
      <p:sp>
        <p:nvSpPr>
          <p:cNvPr id="2" name="Subtitle 1"/>
          <p:cNvSpPr>
            <a:spLocks noGrp="1"/>
          </p:cNvSpPr>
          <p:nvPr>
            <p:ph type="subTitle" idx="1"/>
          </p:nvPr>
        </p:nvSpPr>
        <p:spPr>
          <a:xfrm>
            <a:off x="4716016" y="1196752"/>
            <a:ext cx="4675713" cy="936104"/>
          </a:xfrm>
        </p:spPr>
        <p:txBody>
          <a:bodyPr/>
          <a:lstStyle/>
          <a:p>
            <a:pPr marL="457200" indent="-457200" algn="l"/>
            <a:r>
              <a:rPr lang="en-GB" sz="2400" dirty="0" smtClean="0"/>
              <a:t>Decline in agriculture </a:t>
            </a:r>
            <a:r>
              <a:rPr lang="en-GB" sz="2400" dirty="0" smtClean="0"/>
              <a:t>employees</a:t>
            </a:r>
          </a:p>
          <a:p>
            <a:pPr marL="457200" indent="-457200" algn="l"/>
            <a:r>
              <a:rPr lang="en-GB" sz="2400" dirty="0" smtClean="0"/>
              <a:t>Increase in mean Farm area</a:t>
            </a:r>
            <a:r>
              <a:rPr lang="en-GB" sz="2400" dirty="0" smtClean="0"/>
              <a:t> </a:t>
            </a:r>
            <a:endParaRPr lang="en-GB" sz="2400" dirty="0" smtClean="0"/>
          </a:p>
        </p:txBody>
      </p:sp>
      <p:sp>
        <p:nvSpPr>
          <p:cNvPr id="3" name="Title 2"/>
          <p:cNvSpPr>
            <a:spLocks noGrp="1"/>
          </p:cNvSpPr>
          <p:nvPr>
            <p:ph type="title"/>
          </p:nvPr>
        </p:nvSpPr>
        <p:spPr>
          <a:xfrm>
            <a:off x="107504" y="116632"/>
            <a:ext cx="8856984" cy="782228"/>
          </a:xfrm>
        </p:spPr>
        <p:txBody>
          <a:bodyPr/>
          <a:lstStyle/>
          <a:p>
            <a:pPr algn="ctr"/>
            <a:r>
              <a:rPr lang="en-GB" dirty="0" smtClean="0"/>
              <a:t>Trends: number of farms, farm employment </a:t>
            </a:r>
            <a:endParaRPr lang="en-GB" dirty="0"/>
          </a:p>
        </p:txBody>
      </p:sp>
      <p:sp>
        <p:nvSpPr>
          <p:cNvPr id="20" name="Textfeld 14"/>
          <p:cNvSpPr txBox="1">
            <a:spLocks noChangeArrowheads="1"/>
          </p:cNvSpPr>
          <p:nvPr/>
        </p:nvSpPr>
        <p:spPr bwMode="auto">
          <a:xfrm>
            <a:off x="330081" y="2938099"/>
            <a:ext cx="4968875" cy="230187"/>
          </a:xfrm>
          <a:prstGeom prst="rect">
            <a:avLst/>
          </a:prstGeom>
          <a:noFill/>
          <a:ln w="9525">
            <a:noFill/>
            <a:miter lim="800000"/>
            <a:headEnd/>
            <a:tailEnd/>
          </a:ln>
        </p:spPr>
        <p:txBody>
          <a:bodyPr>
            <a:spAutoFit/>
          </a:bodyPr>
          <a:lstStyle/>
          <a:p>
            <a:r>
              <a:rPr lang="en-GB" altLang="en-US" sz="900" b="1" dirty="0" err="1">
                <a:cs typeface="Segoe UI" pitchFamily="34" charset="0"/>
              </a:rPr>
              <a:t>Pe’er</a:t>
            </a:r>
            <a:r>
              <a:rPr lang="en-GB" altLang="en-US" sz="900" b="1" dirty="0">
                <a:cs typeface="Segoe UI" pitchFamily="34" charset="0"/>
              </a:rPr>
              <a:t> et al. (2014): EU agricultural reform fails on biodiversity. Science 344: 1090-1092</a:t>
            </a:r>
            <a:endParaRPr lang="en-GB" altLang="en-US" sz="900" dirty="0">
              <a:cs typeface="Segoe UI" pitchFamily="34" charset="0"/>
            </a:endParaRPr>
          </a:p>
        </p:txBody>
      </p:sp>
      <p:pic>
        <p:nvPicPr>
          <p:cNvPr id="15" name="Picture 9"/>
          <p:cNvPicPr>
            <a:picLocks noChangeAspect="1"/>
          </p:cNvPicPr>
          <p:nvPr/>
        </p:nvPicPr>
        <p:blipFill>
          <a:blip r:embed="rId4" cstate="print"/>
          <a:srcRect l="2" r="18246" b="1862"/>
          <a:stretch>
            <a:fillRect/>
          </a:stretch>
        </p:blipFill>
        <p:spPr bwMode="auto">
          <a:xfrm>
            <a:off x="1982496" y="1051986"/>
            <a:ext cx="1869424" cy="1867544"/>
          </a:xfrm>
          <a:prstGeom prst="rect">
            <a:avLst/>
          </a:prstGeom>
          <a:noFill/>
          <a:ln w="9525">
            <a:noFill/>
            <a:miter lim="800000"/>
            <a:headEnd/>
            <a:tailEnd/>
          </a:ln>
        </p:spPr>
      </p:pic>
      <p:cxnSp>
        <p:nvCxnSpPr>
          <p:cNvPr id="5" name="Straight Arrow Connector 4"/>
          <p:cNvCxnSpPr/>
          <p:nvPr/>
        </p:nvCxnSpPr>
        <p:spPr>
          <a:xfrm flipV="1">
            <a:off x="1043608" y="1700808"/>
            <a:ext cx="576064" cy="15600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2814519" y="1616810"/>
            <a:ext cx="644903" cy="24000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2" name="Picture 19"/>
          <p:cNvPicPr>
            <a:picLocks noChangeAspect="1"/>
          </p:cNvPicPr>
          <p:nvPr/>
        </p:nvPicPr>
        <p:blipFill>
          <a:blip r:embed="rId5" cstate="print"/>
          <a:srcRect l="68808" t="28426" b="36719"/>
          <a:stretch>
            <a:fillRect/>
          </a:stretch>
        </p:blipFill>
        <p:spPr bwMode="auto">
          <a:xfrm>
            <a:off x="3570536" y="1572702"/>
            <a:ext cx="981630" cy="904568"/>
          </a:xfrm>
          <a:prstGeom prst="rect">
            <a:avLst/>
          </a:prstGeom>
          <a:noFill/>
          <a:ln w="9525">
            <a:noFill/>
            <a:miter lim="800000"/>
            <a:headEnd/>
            <a:tailEnd/>
          </a:ln>
        </p:spPr>
      </p:pic>
      <p:pic>
        <p:nvPicPr>
          <p:cNvPr id="16" name="Picture 15"/>
          <p:cNvPicPr>
            <a:picLocks noChangeAspect="1"/>
          </p:cNvPicPr>
          <p:nvPr/>
        </p:nvPicPr>
        <p:blipFill>
          <a:blip r:embed="rId6" cstate="print"/>
          <a:stretch>
            <a:fillRect/>
          </a:stretch>
        </p:blipFill>
        <p:spPr>
          <a:xfrm>
            <a:off x="3136970" y="3213466"/>
            <a:ext cx="5832648" cy="3157174"/>
          </a:xfrm>
          <a:prstGeom prst="rect">
            <a:avLst/>
          </a:prstGeom>
        </p:spPr>
      </p:pic>
      <p:sp>
        <p:nvSpPr>
          <p:cNvPr id="24" name="Rectangle 23"/>
          <p:cNvSpPr/>
          <p:nvPr/>
        </p:nvSpPr>
        <p:spPr>
          <a:xfrm>
            <a:off x="766430" y="4021310"/>
            <a:ext cx="2293808" cy="1323439"/>
          </a:xfrm>
          <a:prstGeom prst="rect">
            <a:avLst/>
          </a:prstGeom>
        </p:spPr>
        <p:txBody>
          <a:bodyPr wrap="square">
            <a:spAutoFit/>
          </a:bodyPr>
          <a:lstStyle/>
          <a:p>
            <a:pPr marL="285750" indent="-285750">
              <a:buFont typeface="Arial" panose="020B0604020202020204" pitchFamily="34" charset="0"/>
              <a:buChar char="•"/>
            </a:pPr>
            <a:r>
              <a:rPr lang="en-GB" sz="2000" dirty="0">
                <a:solidFill>
                  <a:schemeClr val="tx1">
                    <a:lumMod val="65000"/>
                    <a:lumOff val="35000"/>
                  </a:schemeClr>
                </a:solidFill>
                <a:latin typeface="Segoe UI" pitchFamily="34" charset="0"/>
                <a:cs typeface="Segoe UI" pitchFamily="34" charset="0"/>
              </a:rPr>
              <a:t>Decline in farm holdings (except largest farms) </a:t>
            </a:r>
          </a:p>
        </p:txBody>
      </p:sp>
      <p:sp>
        <p:nvSpPr>
          <p:cNvPr id="25" name="Rectangle 24"/>
          <p:cNvSpPr/>
          <p:nvPr/>
        </p:nvSpPr>
        <p:spPr>
          <a:xfrm>
            <a:off x="3347864" y="3095996"/>
            <a:ext cx="5328592" cy="461665"/>
          </a:xfrm>
          <a:prstGeom prst="rect">
            <a:avLst/>
          </a:prstGeom>
        </p:spPr>
        <p:txBody>
          <a:bodyPr wrap="square">
            <a:spAutoFit/>
          </a:bodyPr>
          <a:lstStyle/>
          <a:p>
            <a:r>
              <a:rPr lang="en-GB" sz="1200" dirty="0" smtClean="0"/>
              <a:t>Change </a:t>
            </a:r>
            <a:r>
              <a:rPr lang="en-GB" sz="1200" dirty="0"/>
              <a:t>in the number of holdings and utilised agricultural area by size </a:t>
            </a:r>
            <a:r>
              <a:rPr lang="en-GB" sz="1200" dirty="0" smtClean="0"/>
              <a:t>class, </a:t>
            </a:r>
            <a:r>
              <a:rPr lang="en-GB" sz="1200" dirty="0"/>
              <a:t>EU-27, 2005–10 (%)</a:t>
            </a:r>
          </a:p>
        </p:txBody>
      </p:sp>
    </p:spTree>
    <p:extLst>
      <p:ext uri="{BB962C8B-B14F-4D97-AF65-F5344CB8AC3E}">
        <p14:creationId xmlns="" xmlns:p14="http://schemas.microsoft.com/office/powerpoint/2010/main" val="1122834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8</a:t>
            </a:fld>
            <a:endParaRPr lang="de-DE"/>
          </a:p>
        </p:txBody>
      </p:sp>
      <p:sp>
        <p:nvSpPr>
          <p:cNvPr id="5" name="Textplatzhalter 4"/>
          <p:cNvSpPr>
            <a:spLocks noGrp="1"/>
          </p:cNvSpPr>
          <p:nvPr>
            <p:ph type="body" sz="quarter" idx="13"/>
          </p:nvPr>
        </p:nvSpPr>
        <p:spPr/>
        <p:txBody>
          <a:bodyPr/>
          <a:lstStyle/>
          <a:p>
            <a:endParaRPr lang="de-DE"/>
          </a:p>
        </p:txBody>
      </p:sp>
      <p:pic>
        <p:nvPicPr>
          <p:cNvPr id="7170" name="Picture 2"/>
          <p:cNvPicPr>
            <a:picLocks noChangeAspect="1" noChangeArrowheads="1"/>
          </p:cNvPicPr>
          <p:nvPr/>
        </p:nvPicPr>
        <p:blipFill>
          <a:blip r:embed="rId3" cstate="print"/>
          <a:srcRect l="39803" t="27188" r="23907" b="8829"/>
          <a:stretch>
            <a:fillRect/>
          </a:stretch>
        </p:blipFill>
        <p:spPr bwMode="auto">
          <a:xfrm>
            <a:off x="971600" y="0"/>
            <a:ext cx="6918538"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16EFD5B1-68CB-4A29-8F6C-4D18DB05CB6D}" type="slidenum">
              <a:rPr lang="de-DE" smtClean="0"/>
              <a:pPr/>
              <a:t>9</a:t>
            </a:fld>
            <a:endParaRPr lang="de-DE"/>
          </a:p>
        </p:txBody>
      </p:sp>
      <p:sp>
        <p:nvSpPr>
          <p:cNvPr id="5" name="Textplatzhalter 4"/>
          <p:cNvSpPr>
            <a:spLocks noGrp="1"/>
          </p:cNvSpPr>
          <p:nvPr>
            <p:ph type="body" sz="quarter" idx="13"/>
          </p:nvPr>
        </p:nvSpPr>
        <p:spPr/>
        <p:txBody>
          <a:bodyPr/>
          <a:lstStyle/>
          <a:p>
            <a:endParaRPr lang="de-DE"/>
          </a:p>
        </p:txBody>
      </p:sp>
      <p:pic>
        <p:nvPicPr>
          <p:cNvPr id="73730" name="Picture 2"/>
          <p:cNvPicPr>
            <a:picLocks noChangeAspect="1" noChangeArrowheads="1"/>
          </p:cNvPicPr>
          <p:nvPr/>
        </p:nvPicPr>
        <p:blipFill>
          <a:blip r:embed="rId3" cstate="print"/>
          <a:srcRect l="39567" t="24235" r="22800" b="10797"/>
          <a:stretch>
            <a:fillRect/>
          </a:stretch>
        </p:blipFill>
        <p:spPr bwMode="auto">
          <a:xfrm>
            <a:off x="1475656" y="0"/>
            <a:ext cx="7056784" cy="68492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ABU_PP_Vorlage">
  <a:themeElements>
    <a:clrScheme name="NABU Farben">
      <a:dk1>
        <a:srgbClr val="292934"/>
      </a:dk1>
      <a:lt1>
        <a:srgbClr val="FFFFFF"/>
      </a:lt1>
      <a:dk2>
        <a:srgbClr val="0068B4"/>
      </a:dk2>
      <a:lt2>
        <a:srgbClr val="E3E2D4"/>
      </a:lt2>
      <a:accent1>
        <a:srgbClr val="008143"/>
      </a:accent1>
      <a:accent2>
        <a:srgbClr val="76B828"/>
      </a:accent2>
      <a:accent3>
        <a:srgbClr val="DD042D"/>
      </a:accent3>
      <a:accent4>
        <a:srgbClr val="EF7C00"/>
      </a:accent4>
      <a:accent5>
        <a:srgbClr val="FFCC00"/>
      </a:accent5>
      <a:accent6>
        <a:srgbClr val="86846B"/>
      </a:accent6>
      <a:hlink>
        <a:srgbClr val="003560"/>
      </a:hlink>
      <a:folHlink>
        <a:srgbClr val="800080"/>
      </a:folHlink>
    </a:clrScheme>
    <a:fontScheme name="NABU-Schrift">
      <a:majorFont>
        <a:latin typeface="Source Sans Pro"/>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NABU_PP_Vorlage</Template>
  <TotalTime>0</TotalTime>
  <Words>5133</Words>
  <Application>Microsoft Office PowerPoint</Application>
  <PresentationFormat>Bildschirmpräsentation (4:3)</PresentationFormat>
  <Paragraphs>672</Paragraphs>
  <Slides>64</Slides>
  <Notes>53</Notes>
  <HiddenSlides>0</HiddenSlides>
  <MMClips>0</MMClips>
  <ScaleCrop>false</ScaleCrop>
  <HeadingPairs>
    <vt:vector size="4" baseType="variant">
      <vt:variant>
        <vt:lpstr>Design</vt:lpstr>
      </vt:variant>
      <vt:variant>
        <vt:i4>1</vt:i4>
      </vt:variant>
      <vt:variant>
        <vt:lpstr>Folientitel</vt:lpstr>
      </vt:variant>
      <vt:variant>
        <vt:i4>64</vt:i4>
      </vt:variant>
    </vt:vector>
  </HeadingPairs>
  <TitlesOfParts>
    <vt:vector size="65" baseType="lpstr">
      <vt:lpstr>NABU_PP_Vorlage</vt:lpstr>
      <vt:lpstr> The EU‘s Agricultural Policy</vt:lpstr>
      <vt:lpstr>Overview of the presentation</vt:lpstr>
      <vt:lpstr>PART  I: Agriculture in the EU  </vt:lpstr>
      <vt:lpstr>Agriculture in the EU</vt:lpstr>
      <vt:lpstr>Folie 5</vt:lpstr>
      <vt:lpstr>Folie 6</vt:lpstr>
      <vt:lpstr>Trends: number of farms, farm employment </vt:lpstr>
      <vt:lpstr>Folie 8</vt:lpstr>
      <vt:lpstr>Folie 9</vt:lpstr>
      <vt:lpstr>Folie 10</vt:lpstr>
      <vt:lpstr>Folie 11</vt:lpstr>
      <vt:lpstr>Folie 12</vt:lpstr>
      <vt:lpstr>Folie 13</vt:lpstr>
      <vt:lpstr>Folie 14</vt:lpstr>
      <vt:lpstr>PART  II: ZOOM: Agriculture and ENVIRONMENT (Nature)</vt:lpstr>
      <vt:lpstr>Agriculture and biodiversity</vt:lpstr>
      <vt:lpstr>Disaster facts</vt:lpstr>
      <vt:lpstr>Folie 18</vt:lpstr>
      <vt:lpstr>Folie 19</vt:lpstr>
      <vt:lpstr>Folie 20</vt:lpstr>
      <vt:lpstr>Folie 21</vt:lpstr>
      <vt:lpstr>Folie 22</vt:lpstr>
      <vt:lpstr>Folie 23</vt:lpstr>
      <vt:lpstr> EU State of Nature Report 2015 based on Member State info</vt:lpstr>
      <vt:lpstr>PART III: The cap of today</vt:lpstr>
      <vt:lpstr>The current structure: 2 pillars, 4 regulations, 2 funds</vt:lpstr>
      <vt:lpstr>Pillar 1: measures</vt:lpstr>
      <vt:lpstr>Folie 28</vt:lpstr>
      <vt:lpstr>Pillar 2: measures</vt:lpstr>
      <vt:lpstr>Folie 30</vt:lpstr>
      <vt:lpstr>The figures: 2014-2020  programming period</vt:lpstr>
      <vt:lpstr>It was once quite a different story …</vt:lpstr>
      <vt:lpstr>PART IV: A history of reforms </vt:lpstr>
      <vt:lpstr>The CAP: its origin</vt:lpstr>
      <vt:lpstr>The CAP: its creation (1962)</vt:lpstr>
      <vt:lpstr>Mansholt: policy entrepreneur and farmer</vt:lpstr>
      <vt:lpstr>The 80-ies: food mountains</vt:lpstr>
      <vt:lpstr>The 1992 Reform - MacSharry</vt:lpstr>
      <vt:lpstr>Agenda 2000</vt:lpstr>
      <vt:lpstr>The 2003 Reform – Fischler Reform </vt:lpstr>
      <vt:lpstr>The 2013 Reform: The Ciolos reform</vt:lpstr>
      <vt:lpstr>Part v: the last reform in more detail</vt:lpstr>
      <vt:lpstr>The premise of last CAP reform</vt:lpstr>
      <vt:lpstr>The CAP reality</vt:lpstr>
      <vt:lpstr>CAP Greening</vt:lpstr>
      <vt:lpstr>Rural Development</vt:lpstr>
      <vt:lpstr>Rural Development</vt:lpstr>
      <vt:lpstr>The reality of the premise</vt:lpstr>
      <vt:lpstr>‘Green(wash)ing’ Direct Payments</vt:lpstr>
      <vt:lpstr>pArt vi: where do we go next?</vt:lpstr>
      <vt:lpstr>The CAP reform post 2020</vt:lpstr>
      <vt:lpstr>Folie 52</vt:lpstr>
      <vt:lpstr>The NGO way forward</vt:lpstr>
      <vt:lpstr>NGOs in Brussels</vt:lpstr>
      <vt:lpstr>#NatureAlert</vt:lpstr>
      <vt:lpstr>#LivingLand: „Wir haben es satt“ Protests (2017)</vt:lpstr>
      <vt:lpstr>Folie 57</vt:lpstr>
      <vt:lpstr>Folie 58</vt:lpstr>
      <vt:lpstr>Folie 59</vt:lpstr>
      <vt:lpstr>Folie 60</vt:lpstr>
      <vt:lpstr>Folie 61</vt:lpstr>
      <vt:lpstr>Folie 62</vt:lpstr>
      <vt:lpstr>Folie 63</vt:lpstr>
      <vt:lpstr>Thank you for your attention!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Startfolie Klassisch mit Storch</dc:title>
  <dc:creator>kkloeckner</dc:creator>
  <dc:description>Präsentationsvorlage | Office 2007</dc:description>
  <cp:lastModifiedBy>trobijns</cp:lastModifiedBy>
  <cp:revision>290</cp:revision>
  <dcterms:created xsi:type="dcterms:W3CDTF">2014-11-18T08:42:28Z</dcterms:created>
  <dcterms:modified xsi:type="dcterms:W3CDTF">2018-02-06T16:47:22Z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1.0.0</vt:lpwstr>
  </property>
  <property fmtid="{D5CDD505-2E9C-101B-9397-08002B2CF9AE}" pid="3" name="Build">
    <vt:lpwstr>001-000-002</vt:lpwstr>
  </property>
  <property fmtid="{D5CDD505-2E9C-101B-9397-08002B2CF9AE}" pid="4" name="Erstellt von">
    <vt:lpwstr>office network</vt:lpwstr>
  </property>
  <property fmtid="{D5CDD505-2E9C-101B-9397-08002B2CF9AE}" pid="5" name="Erstellt am">
    <vt:lpwstr>31.07.2013</vt:lpwstr>
  </property>
  <property fmtid="{D5CDD505-2E9C-101B-9397-08002B2CF9AE}" pid="6" name="Autor 1">
    <vt:lpwstr>clemens morfeld</vt:lpwstr>
  </property>
  <property fmtid="{D5CDD505-2E9C-101B-9397-08002B2CF9AE}" pid="7" name="Stand">
    <vt:lpwstr>11.09.2013</vt:lpwstr>
  </property>
</Properties>
</file>